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6" r:id="rId4"/>
    <p:sldId id="268" r:id="rId5"/>
    <p:sldId id="258" r:id="rId6"/>
    <p:sldId id="270" r:id="rId7"/>
    <p:sldId id="259" r:id="rId8"/>
    <p:sldId id="260" r:id="rId9"/>
    <p:sldId id="261" r:id="rId10"/>
    <p:sldId id="263" r:id="rId11"/>
    <p:sldId id="264" r:id="rId12"/>
  </p:sldIdLst>
  <p:sldSz cx="24384000" cy="13716000"/>
  <p:notesSz cx="6858000" cy="9144000"/>
  <p:embeddedFontLst>
    <p:embeddedFont>
      <p:font typeface="Arial Narrow" panose="020B060602020203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ambria" panose="02040503050406030204" pitchFamily="18"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Helvetica Neue Light" panose="020B060402020202020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Yeseva One"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0V2U6F4FCw9YlxJFyIL29vcLu1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BEC"/>
    <a:srgbClr val="F6A723"/>
    <a:srgbClr val="3674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r" rtl="0">
              <a:lnSpc>
                <a:spcPct val="117999"/>
              </a:lnSpc>
              <a:spcBef>
                <a:spcPts val="0"/>
              </a:spcBef>
              <a:spcAft>
                <a:spcPts val="0"/>
              </a:spcAft>
              <a:buSzPts val="1400"/>
              <a:buNone/>
            </a:pPr>
            <a:r>
              <a:rPr lang="ar-SA" sz="1800" dirty="0">
                <a:solidFill>
                  <a:srgbClr val="212121"/>
                </a:solidFill>
                <a:effectLst/>
                <a:latin typeface="Cambria" panose="02040503050406030204" pitchFamily="18" charset="0"/>
                <a:ea typeface="Calibri" panose="020F0502020204030204" pitchFamily="34" charset="0"/>
                <a:cs typeface="Arial" panose="020B0604020202020204" pitchFamily="34" charset="0"/>
              </a:rPr>
              <a:t>يعرف التوتر في الطب بأنه استجابة الجسم للضغط الجسدي أو العقلي أو العاطفي حيث يسبب الإجهاد تغيرات كيميائية في الجسم يمكن أن ترفع ضغط الدم ومعدل ضربات القلب ومستويات السكر في الدم. قد يؤدي أيضًا إلى الشعور بالإحباط أو القلق أو الغضب أو الاكتئاب. يمكن أن يحدث الإجهاد بسبب أنشطة الحياة العادية أو بسبب حدث ما. و قد يؤدي الإجهاد طويل الأمد أو المستويات المرتفعة من الإجهاد إلى مشاكل صحية عقلية وجسدية </a:t>
            </a:r>
            <a:endParaRPr dirty="0"/>
          </a:p>
        </p:txBody>
      </p:sp>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r" rtl="0">
              <a:lnSpc>
                <a:spcPct val="117999"/>
              </a:lnSpc>
              <a:spcBef>
                <a:spcPts val="0"/>
              </a:spcBef>
              <a:spcAft>
                <a:spcPts val="0"/>
              </a:spcAft>
              <a:buSzPts val="1400"/>
              <a:buNone/>
            </a:pPr>
            <a:r>
              <a:rPr lang="ar-SA" sz="1800" dirty="0">
                <a:solidFill>
                  <a:srgbClr val="212121"/>
                </a:solidFill>
                <a:effectLst/>
                <a:latin typeface="Cambria" panose="02040503050406030204" pitchFamily="18" charset="0"/>
                <a:ea typeface="Calibri" panose="020F0502020204030204" pitchFamily="34" charset="0"/>
                <a:cs typeface="Arial" panose="020B0604020202020204" pitchFamily="34" charset="0"/>
              </a:rPr>
              <a:t>لذلك من المهم اكتشاف الضغط العالي المستوى في المراحل المبكرة لمنع هذه الآثار السلبية. و من أفضل الأساليب هو استخدام الأجهزة القابلة للارتداء والتي يمكن أن تكون جزءًا من حياتنا حيث يبدو من الواعد توظيفها لاكتشاف بعض عوامل الإجهاد في بيئتنا والتحكم فيها </a:t>
            </a:r>
            <a:endParaRPr lang="en-US" sz="1800" dirty="0">
              <a:solidFill>
                <a:srgbClr val="212121"/>
              </a:solidFill>
              <a:effectLst/>
              <a:latin typeface="Cambria" panose="02040503050406030204" pitchFamily="18" charset="0"/>
              <a:ea typeface="Calibri" panose="020F0502020204030204" pitchFamily="34" charset="0"/>
              <a:cs typeface="Arial" panose="020B0604020202020204" pitchFamily="34" charset="0"/>
            </a:endParaRPr>
          </a:p>
          <a:p>
            <a:pPr marL="0" lvl="0" indent="0" algn="l" rtl="0">
              <a:lnSpc>
                <a:spcPct val="117999"/>
              </a:lnSpc>
              <a:spcBef>
                <a:spcPts val="0"/>
              </a:spcBef>
              <a:spcAft>
                <a:spcPts val="0"/>
              </a:spcAft>
              <a:buSzPts val="1400"/>
              <a:buNone/>
            </a:pPr>
            <a:endParaRPr lang="en-US" sz="1800" dirty="0">
              <a:solidFill>
                <a:srgbClr val="212121"/>
              </a:solidFill>
              <a:effectLst/>
              <a:latin typeface="Cambria" panose="02040503050406030204" pitchFamily="18" charset="0"/>
              <a:ea typeface="Calibri" panose="020F0502020204030204" pitchFamily="34" charset="0"/>
              <a:cs typeface="Arial" panose="020B0604020202020204" pitchFamily="34" charset="0"/>
            </a:endParaRPr>
          </a:p>
          <a:p>
            <a:pPr marL="0" lvl="0" indent="0" algn="l" rtl="0">
              <a:lnSpc>
                <a:spcPct val="117999"/>
              </a:lnSpc>
              <a:spcBef>
                <a:spcPts val="0"/>
              </a:spcBef>
              <a:spcAft>
                <a:spcPts val="0"/>
              </a:spcAft>
              <a:buSzPts val="1400"/>
              <a:buNone/>
            </a:pPr>
            <a:r>
              <a:rPr lang="ar-SA" sz="1800" dirty="0">
                <a:solidFill>
                  <a:srgbClr val="538135"/>
                </a:solidFill>
                <a:effectLst/>
                <a:latin typeface="Lato" panose="020F0502020204030203" pitchFamily="34" charset="0"/>
                <a:ea typeface="Calibri" panose="020F0502020204030204" pitchFamily="34" charset="0"/>
                <a:cs typeface="Arial" panose="020B0604020202020204" pitchFamily="34" charset="0"/>
              </a:rPr>
              <a:t>لذلك كان الهدف من جهاز سيرين هو القدرة على استشعار هذه التغيرات و المساعدة في خفض مستويات التوتر من خلال التحكم في البيئة المحيطة </a:t>
            </a:r>
            <a:endParaRPr dirty="0"/>
          </a:p>
        </p:txBody>
      </p:sp>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69620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3000"/>
              <a:buFont typeface="Helvetica Neue"/>
              <a:buNone/>
              <a:tabLst/>
              <a:defRPr/>
            </a:pPr>
            <a:r>
              <a:rPr lang="ar-SA" sz="1800" dirty="0">
                <a:solidFill>
                  <a:srgbClr val="212121"/>
                </a:solidFill>
                <a:effectLst/>
                <a:latin typeface="Cambria" panose="02040503050406030204" pitchFamily="18" charset="0"/>
                <a:ea typeface="Times New Roman" panose="02020603050405020304" pitchFamily="18" charset="0"/>
              </a:rPr>
              <a:t>يعتمد قياس مستويات التوتر بشكل أساسي على النشاط الكهربي للجلد</a:t>
            </a:r>
            <a:r>
              <a:rPr lang="ar-SA" sz="1800" dirty="0">
                <a:solidFill>
                  <a:srgbClr val="212121"/>
                </a:solidFill>
                <a:effectLst/>
                <a:latin typeface="Times New Roman" panose="02020603050405020304" pitchFamily="18" charset="0"/>
                <a:ea typeface="Times New Roman" panose="02020603050405020304" pitchFamily="18" charset="0"/>
                <a:cs typeface="Cambria" panose="02040503050406030204" pitchFamily="18" charset="0"/>
              </a:rPr>
              <a:t> </a:t>
            </a:r>
            <a:r>
              <a:rPr lang="en-US" sz="1800" dirty="0">
                <a:solidFill>
                  <a:srgbClr val="212121"/>
                </a:solidFill>
                <a:effectLst/>
                <a:latin typeface="Cambria" panose="02040503050406030204" pitchFamily="18" charset="0"/>
                <a:ea typeface="Times New Roman" panose="02020603050405020304" pitchFamily="18" charset="0"/>
              </a:rPr>
              <a:t>electrodermal activity</a:t>
            </a:r>
            <a:r>
              <a:rPr lang="ar-SA" sz="1800" dirty="0">
                <a:solidFill>
                  <a:srgbClr val="212121"/>
                </a:solidFill>
                <a:effectLst/>
                <a:latin typeface="Cambria" panose="02040503050406030204" pitchFamily="18" charset="0"/>
                <a:ea typeface="Times New Roman" panose="02020603050405020304" pitchFamily="18" charset="0"/>
              </a:rPr>
              <a:t>و</a:t>
            </a:r>
            <a:r>
              <a:rPr lang="ar-SA" sz="1800" dirty="0">
                <a:solidFill>
                  <a:srgbClr val="212121"/>
                </a:solidFill>
                <a:effectLst/>
                <a:latin typeface="Times New Roman" panose="02020603050405020304" pitchFamily="18" charset="0"/>
                <a:ea typeface="Times New Roman" panose="02020603050405020304" pitchFamily="18" charset="0"/>
                <a:cs typeface="Cambria" panose="02040503050406030204" pitchFamily="18" charset="0"/>
              </a:rPr>
              <a:t> </a:t>
            </a:r>
            <a:r>
              <a:rPr lang="ar-SA" sz="1800" dirty="0">
                <a:solidFill>
                  <a:srgbClr val="212121"/>
                </a:solidFill>
                <a:effectLst/>
                <a:latin typeface="Cambria" panose="02040503050406030204" pitchFamily="18" charset="0"/>
                <a:ea typeface="Times New Roman" panose="02020603050405020304" pitchFamily="18" charset="0"/>
              </a:rPr>
              <a:t>هو مقياس للتأثيرات العصبية الوسيطة على نفاذية الغدد العرقية</a:t>
            </a:r>
            <a:r>
              <a:rPr lang="ar-SA" sz="1800" dirty="0">
                <a:solidFill>
                  <a:srgbClr val="212121"/>
                </a:solidFill>
                <a:effectLst/>
                <a:latin typeface="Times New Roman" panose="02020603050405020304" pitchFamily="18" charset="0"/>
                <a:ea typeface="Times New Roman" panose="02020603050405020304" pitchFamily="18" charset="0"/>
                <a:cs typeface="Cambria" panose="02040503050406030204" pitchFamily="18" charset="0"/>
              </a:rPr>
              <a:t> </a:t>
            </a:r>
            <a:r>
              <a:rPr lang="ar-SA" sz="1800" dirty="0">
                <a:solidFill>
                  <a:srgbClr val="212121"/>
                </a:solidFill>
                <a:effectLst/>
                <a:latin typeface="Cambria" panose="02040503050406030204" pitchFamily="18"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marR="0" algn="r" rtl="1">
              <a:lnSpc>
                <a:spcPts val="2000"/>
              </a:lnSpc>
              <a:spcBef>
                <a:spcPts val="1200"/>
              </a:spcBef>
              <a:spcAft>
                <a:spcPts val="900"/>
              </a:spcAft>
            </a:pPr>
            <a:r>
              <a:rPr lang="ar-SA" sz="1800" dirty="0">
                <a:solidFill>
                  <a:srgbClr val="212121"/>
                </a:solidFill>
                <a:effectLst/>
                <a:latin typeface="Cambria" panose="02040503050406030204" pitchFamily="18" charset="0"/>
                <a:ea typeface="Times New Roman" panose="02020603050405020304" pitchFamily="18" charset="0"/>
              </a:rPr>
              <a:t>و نظرًا لأن مستوى الإثارة العاطفية لدينا يتغير استجابةً للبيئة التي نعيش فيها ، فإن التغيير في الاستجابة العاطفية الذي نشعر به يزيد أيضًا من نشاط الغدة العرقية</a:t>
            </a:r>
            <a:endParaRPr lang="en-GB" sz="1800" dirty="0">
              <a:effectLst/>
              <a:latin typeface="Times New Roman" panose="02020603050405020304" pitchFamily="18" charset="0"/>
              <a:ea typeface="Times New Roman" panose="02020603050405020304" pitchFamily="18" charset="0"/>
            </a:endParaRPr>
          </a:p>
          <a:p>
            <a:pPr marL="0" marR="0" algn="r" rtl="1">
              <a:lnSpc>
                <a:spcPts val="2000"/>
              </a:lnSpc>
              <a:spcBef>
                <a:spcPts val="1200"/>
              </a:spcBef>
              <a:spcAft>
                <a:spcPts val="900"/>
              </a:spcAft>
            </a:pPr>
            <a:r>
              <a:rPr lang="ar-SA" sz="1800" dirty="0">
                <a:solidFill>
                  <a:srgbClr val="1D2F5D"/>
                </a:solidFill>
                <a:effectLst/>
                <a:latin typeface="Lato" panose="020F0502020204030203" pitchFamily="34" charset="0"/>
                <a:ea typeface="Times New Roman" panose="02020603050405020304" pitchFamily="18" charset="0"/>
              </a:rPr>
              <a:t>لذلك فإن الجهاز يعمل عن طريق الكشف عن التغيرات في النشاط الكهربائي (الأيوني) الناتج عن التغيرات في نشاط الغدة العرقية المعروفة</a:t>
            </a:r>
            <a:r>
              <a:rPr lang="ar-SA" sz="1800" dirty="0">
                <a:solidFill>
                  <a:srgbClr val="1D2F5D"/>
                </a:solidFill>
                <a:effectLst/>
                <a:latin typeface="Times New Roman" panose="02020603050405020304" pitchFamily="18" charset="0"/>
                <a:ea typeface="Times New Roman" panose="02020603050405020304" pitchFamily="18" charset="0"/>
                <a:cs typeface="Lato" panose="020F0502020204030203" pitchFamily="34" charset="0"/>
              </a:rPr>
              <a:t> </a:t>
            </a:r>
            <a:r>
              <a:rPr lang="ar-SA" sz="1800" dirty="0">
                <a:solidFill>
                  <a:srgbClr val="1D2F5D"/>
                </a:solidFill>
                <a:effectLst/>
                <a:latin typeface="Lato" panose="020F0502020204030203" pitchFamily="34" charset="0"/>
                <a:ea typeface="Times New Roman" panose="02020603050405020304" pitchFamily="18" charset="0"/>
              </a:rPr>
              <a:t>بالنشاط الكهربائي للجلد (</a:t>
            </a:r>
            <a:r>
              <a:rPr lang="en-GB" sz="1800" dirty="0">
                <a:solidFill>
                  <a:srgbClr val="1D2F5D"/>
                </a:solidFill>
                <a:effectLst/>
                <a:latin typeface="Lato" panose="020F0502020204030203" pitchFamily="34" charset="0"/>
                <a:ea typeface="Times New Roman" panose="02020603050405020304" pitchFamily="18" charset="0"/>
              </a:rPr>
              <a:t>EDA</a:t>
            </a:r>
            <a:r>
              <a:rPr lang="ar-SA" sz="1800" dirty="0">
                <a:solidFill>
                  <a:srgbClr val="1D2F5D"/>
                </a:solidFill>
                <a:effectLst/>
                <a:latin typeface="Lato" panose="020F0502020204030203" pitchFamily="34" charset="0"/>
                <a:ea typeface="Times New Roman" panose="02020603050405020304" pitchFamily="18" charset="0"/>
              </a:rPr>
              <a:t>)</a:t>
            </a:r>
            <a:r>
              <a:rPr lang="en-GB" sz="1800" dirty="0">
                <a:solidFill>
                  <a:srgbClr val="1D2F5D"/>
                </a:solidFill>
                <a:effectLst/>
                <a:latin typeface="Lato" panose="020F0502020204030203" pitchFamily="34" charset="0"/>
                <a:ea typeface="Times New Roman" panose="02020603050405020304" pitchFamily="18" charset="0"/>
              </a:rPr>
              <a:t>Electrodermal activity  </a:t>
            </a:r>
            <a:r>
              <a:rPr lang="ar-SA" sz="1800" dirty="0">
                <a:solidFill>
                  <a:srgbClr val="1D2F5D"/>
                </a:solidFill>
                <a:effectLst/>
                <a:latin typeface="Lato" panose="020F0502020204030203" pitchFamily="34" charset="0"/>
                <a:ea typeface="Times New Roman" panose="02020603050405020304" pitchFamily="18" charset="0"/>
              </a:rPr>
              <a:t>وهو خاصية للجسم البشري تسبب تباينًا مستمرًا في الخصائص الكهربائية للجلد</a:t>
            </a:r>
            <a:r>
              <a:rPr lang="en-GB" sz="1800" dirty="0">
                <a:solidFill>
                  <a:srgbClr val="1D2F5D"/>
                </a:solidFill>
                <a:effectLst/>
                <a:latin typeface="Lato" panose="020F0502020204030203" pitchFamily="34" charset="0"/>
                <a:ea typeface="Times New Roman" panose="02020603050405020304" pitchFamily="18" charset="0"/>
              </a:rPr>
              <a:t>  </a:t>
            </a:r>
            <a:r>
              <a:rPr lang="ar-SA" sz="1800" dirty="0">
                <a:solidFill>
                  <a:srgbClr val="1D2F5D"/>
                </a:solidFill>
                <a:effectLst/>
                <a:latin typeface="Lato" panose="020F0502020204030203" pitchFamily="34" charset="0"/>
                <a:ea typeface="Times New Roman" panose="02020603050405020304" pitchFamily="18" charset="0"/>
              </a:rPr>
              <a:t>و تعرف أيضا بردة فعل الجلد كهربائيا </a:t>
            </a:r>
            <a:r>
              <a:rPr lang="en-US" sz="1800" dirty="0">
                <a:solidFill>
                  <a:srgbClr val="1D2F5D"/>
                </a:solidFill>
                <a:effectLst/>
                <a:latin typeface="Lato" panose="020F0502020204030203" pitchFamily="34" charset="0"/>
                <a:ea typeface="Times New Roman" panose="02020603050405020304" pitchFamily="18" charset="0"/>
              </a:rPr>
              <a:t>Galvanic Skin Response  </a:t>
            </a:r>
            <a:r>
              <a:rPr lang="ar-SA" sz="1800" dirty="0">
                <a:solidFill>
                  <a:srgbClr val="1D2F5D"/>
                </a:solidFill>
                <a:effectLst/>
                <a:latin typeface="Lato" panose="020F0502020204030203"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marR="0" lvl="0" indent="0" algn="r" rtl="1">
              <a:lnSpc>
                <a:spcPct val="100000"/>
              </a:lnSpc>
              <a:spcBef>
                <a:spcPts val="0"/>
              </a:spcBef>
              <a:spcAft>
                <a:spcPts val="0"/>
              </a:spcAft>
              <a:buClr>
                <a:srgbClr val="000000"/>
              </a:buClr>
              <a:buSzPts val="3000"/>
              <a:buFont typeface="Helvetica Neue"/>
              <a:buNone/>
            </a:pPr>
            <a:endParaRPr lang="ar-SA" sz="2400" b="1" i="0" u="none" strike="noStrike" cap="none" dirty="0">
              <a:solidFill>
                <a:srgbClr val="000000"/>
              </a:solidFill>
              <a:latin typeface="Helvetica Neue"/>
              <a:ea typeface="Helvetica Neue"/>
              <a:cs typeface="Helvetica Neue"/>
              <a:sym typeface="Helvetica Neue"/>
            </a:endParaRPr>
          </a:p>
        </p:txBody>
      </p:sp>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63012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r" rtl="0">
              <a:lnSpc>
                <a:spcPct val="117999"/>
              </a:lnSpc>
              <a:spcBef>
                <a:spcPts val="0"/>
              </a:spcBef>
              <a:spcAft>
                <a:spcPts val="0"/>
              </a:spcAft>
              <a:buSzPts val="1400"/>
              <a:buNone/>
            </a:pPr>
            <a:r>
              <a:rPr lang="ar-SA" sz="1800" dirty="0">
                <a:solidFill>
                  <a:srgbClr val="1D2F5D"/>
                </a:solidFill>
                <a:effectLst/>
                <a:latin typeface="Lato" panose="020F0502020204030203" pitchFamily="34" charset="0"/>
                <a:ea typeface="Calibri" panose="020F0502020204030204" pitchFamily="34" charset="0"/>
                <a:cs typeface="Arial" panose="020B0604020202020204" pitchFamily="34" charset="0"/>
              </a:rPr>
              <a:t>يحدد الجهاز ما إذا كان هناك أي مؤشر على الدخول في حالة من التوتر عن طريق معاينة القراءات المسجلة و </a:t>
            </a:r>
            <a:r>
              <a:rPr lang="ar-SA" sz="1800" dirty="0" err="1">
                <a:solidFill>
                  <a:srgbClr val="1D2F5D"/>
                </a:solidFill>
                <a:effectLst/>
                <a:latin typeface="Lato" panose="020F0502020204030203" pitchFamily="34" charset="0"/>
                <a:ea typeface="Calibri" panose="020F0502020204030204" pitchFamily="34" charset="0"/>
                <a:cs typeface="Arial" panose="020B0604020202020204" pitchFamily="34" charset="0"/>
              </a:rPr>
              <a:t>بناءاً</a:t>
            </a:r>
            <a:r>
              <a:rPr lang="ar-SA" sz="1800" dirty="0">
                <a:solidFill>
                  <a:srgbClr val="1D2F5D"/>
                </a:solidFill>
                <a:effectLst/>
                <a:latin typeface="Lato" panose="020F0502020204030203" pitchFamily="34" charset="0"/>
                <a:ea typeface="Calibri" panose="020F0502020204030204" pitchFamily="34" charset="0"/>
                <a:cs typeface="Arial" panose="020B0604020202020204" pitchFamily="34" charset="0"/>
              </a:rPr>
              <a:t> عليها يتم إرسال إشارات إلى أجهزة المنزل الذكية للتحكم بدرجة حرارة الغرفة ، شدة الإضاءة ، إلغاء الضوضاء ، تشغيل الموسيقى أو مؤثرات صوتية ، تشغيل تطبيقات الجوال أو حتى الاتصال بأحد الأشخاص المقربين و ذلك دون الحاجة إلى التدخل اللحظي/المباشر للمستخدم. </a:t>
            </a:r>
            <a:endParaRPr dirty="0"/>
          </a:p>
        </p:txBody>
      </p:sp>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dirty="0"/>
          </a:p>
        </p:txBody>
      </p:sp>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1259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r" rtl="0">
              <a:lnSpc>
                <a:spcPct val="117999"/>
              </a:lnSpc>
              <a:spcBef>
                <a:spcPts val="0"/>
              </a:spcBef>
              <a:spcAft>
                <a:spcPts val="0"/>
              </a:spcAft>
              <a:buSzPts val="1400"/>
              <a:buNone/>
            </a:pPr>
            <a:r>
              <a:rPr lang="ar-SA" sz="1800" dirty="0">
                <a:solidFill>
                  <a:srgbClr val="1D2F5D"/>
                </a:solidFill>
                <a:effectLst/>
                <a:latin typeface="Lato" panose="020F0502020204030203" pitchFamily="34" charset="0"/>
                <a:ea typeface="Calibri" panose="020F0502020204030204" pitchFamily="34" charset="0"/>
                <a:cs typeface="Arial" panose="020B0604020202020204" pitchFamily="34" charset="0"/>
              </a:rPr>
              <a:t>الجهاز عبارة عن إسورة ذكية تحتوي على مستشعرات حيوية لقياس درجة حرارة الجسم ، مستوى الأكسجين في الدم ، معدل نبضات القلب ، رد فعل الجلد الكهربائي بالإضافة إلى متحكم للقيام بمعالجة   الإشارات المرسلة من المستشعرات و إرسالها عن طريق شبكة اتصال لاسلكي إلى منصة المنزل الذكي التي بدورها تحتوي على الأجهزة المنزلية الذكية التي تم اقترانها بالمنصة  و  تنفيذ أوامر تم ضبطها مسبقا للتحكم في هذه الأجهزة ، و يمكن أيضا ربط المنصة بقاعدة بيانات سحابية لتخزين البيانات التي تم استقبالها من الإسورة الذكية لكي يتم الوصول إليها لتحليلها و إنشاء التقارير بواسطة تطبيقات متخصصه مرتبطة بهذه المنصة </a:t>
            </a:r>
            <a:r>
              <a:rPr lang="en-US" sz="1800" dirty="0">
                <a:solidFill>
                  <a:srgbClr val="1D2F5D"/>
                </a:solidFill>
                <a:effectLst/>
                <a:latin typeface="Lato" panose="020F0502020204030203" pitchFamily="34" charset="0"/>
                <a:ea typeface="Calibri" panose="020F0502020204030204" pitchFamily="34" charset="0"/>
                <a:cs typeface="Arial" panose="020B0604020202020204" pitchFamily="34" charset="0"/>
              </a:rPr>
              <a:t> </a:t>
            </a:r>
            <a:endParaRPr dirty="0"/>
          </a:p>
        </p:txBody>
      </p:sp>
      <p:sp>
        <p:nvSpPr>
          <p:cNvPr id="96" name="Google Shape;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12"/>
        <p:cNvGrpSpPr/>
        <p:nvPr/>
      </p:nvGrpSpPr>
      <p:grpSpPr>
        <a:xfrm>
          <a:off x="0" y="0"/>
          <a:ext cx="0" cy="0"/>
          <a:chOff x="0" y="0"/>
          <a:chExt cx="0" cy="0"/>
        </a:xfrm>
      </p:grpSpPr>
      <p:sp>
        <p:nvSpPr>
          <p:cNvPr id="13" name="Google Shape;13;p11"/>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4" name="Google Shape;14;p11"/>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4800"/>
              <a:buFont typeface="Helvetica Neue"/>
              <a:buNone/>
              <a:defRPr sz="48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5" name="Google Shape;15;p1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
        <p:nvSpPr>
          <p:cNvPr id="54" name="Google Shape;54;p2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6"/>
        <p:cNvGrpSpPr/>
        <p:nvPr/>
      </p:nvGrpSpPr>
      <p:grpSpPr>
        <a:xfrm>
          <a:off x="0" y="0"/>
          <a:ext cx="0" cy="0"/>
          <a:chOff x="0" y="0"/>
          <a:chExt cx="0" cy="0"/>
        </a:xfrm>
      </p:grpSpPr>
      <p:sp>
        <p:nvSpPr>
          <p:cNvPr id="17" name="Google Shape;17;p12"/>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8" name="Google Shape;18;p12"/>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9" name="Google Shape;19;p1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20"/>
        <p:cNvGrpSpPr/>
        <p:nvPr/>
      </p:nvGrpSpPr>
      <p:grpSpPr>
        <a:xfrm>
          <a:off x="0" y="0"/>
          <a:ext cx="0" cy="0"/>
          <a:chOff x="0" y="0"/>
          <a:chExt cx="0" cy="0"/>
        </a:xfrm>
      </p:grpSpPr>
      <p:sp>
        <p:nvSpPr>
          <p:cNvPr id="21" name="Google Shape;21;p13"/>
          <p:cNvSpPr>
            <a:spLocks noGrp="1"/>
          </p:cNvSpPr>
          <p:nvPr>
            <p:ph type="pic" idx="2"/>
          </p:nvPr>
        </p:nvSpPr>
        <p:spPr>
          <a:xfrm>
            <a:off x="3125968" y="-393700"/>
            <a:ext cx="18135601" cy="12090400"/>
          </a:xfrm>
          <a:prstGeom prst="rect">
            <a:avLst/>
          </a:prstGeom>
          <a:noFill/>
          <a:ln>
            <a:noFill/>
          </a:ln>
        </p:spPr>
      </p:sp>
      <p:sp>
        <p:nvSpPr>
          <p:cNvPr id="22" name="Google Shape;22;p13"/>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3" name="Google Shape;23;p13"/>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4" name="Google Shape;24;p1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1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8"/>
        <p:cNvGrpSpPr/>
        <p:nvPr/>
      </p:nvGrpSpPr>
      <p:grpSpPr>
        <a:xfrm>
          <a:off x="0" y="0"/>
          <a:ext cx="0" cy="0"/>
          <a:chOff x="0" y="0"/>
          <a:chExt cx="0" cy="0"/>
        </a:xfrm>
      </p:grpSpPr>
      <p:sp>
        <p:nvSpPr>
          <p:cNvPr id="29" name="Google Shape;29;p15"/>
          <p:cNvSpPr>
            <a:spLocks noGrp="1"/>
          </p:cNvSpPr>
          <p:nvPr>
            <p:ph type="pic" idx="2"/>
          </p:nvPr>
        </p:nvSpPr>
        <p:spPr>
          <a:xfrm>
            <a:off x="12827000" y="952500"/>
            <a:ext cx="11468100" cy="11468100"/>
          </a:xfrm>
          <a:prstGeom prst="rect">
            <a:avLst/>
          </a:prstGeom>
          <a:noFill/>
          <a:ln>
            <a:noFill/>
          </a:ln>
        </p:spPr>
      </p:sp>
      <p:sp>
        <p:nvSpPr>
          <p:cNvPr id="30" name="Google Shape;30;p15"/>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400"/>
              <a:buFont typeface="Helvetica Neue"/>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 name="Google Shape;31;p15"/>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2" name="Google Shape;32;p1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5" name="Google Shape;35;p16"/>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6" name="Google Shape;36;p1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7"/>
        <p:cNvGrpSpPr/>
        <p:nvPr/>
      </p:nvGrpSpPr>
      <p:grpSpPr>
        <a:xfrm>
          <a:off x="0" y="0"/>
          <a:ext cx="0" cy="0"/>
          <a:chOff x="0" y="0"/>
          <a:chExt cx="0" cy="0"/>
        </a:xfrm>
      </p:grpSpPr>
      <p:sp>
        <p:nvSpPr>
          <p:cNvPr id="38" name="Google Shape;38;p17"/>
          <p:cNvSpPr>
            <a:spLocks noGrp="1"/>
          </p:cNvSpPr>
          <p:nvPr>
            <p:ph type="pic" idx="2"/>
          </p:nvPr>
        </p:nvSpPr>
        <p:spPr>
          <a:xfrm>
            <a:off x="10960100" y="3149600"/>
            <a:ext cx="13944600" cy="9296400"/>
          </a:xfrm>
          <a:prstGeom prst="rect">
            <a:avLst/>
          </a:prstGeom>
          <a:noFill/>
          <a:ln>
            <a:noFill/>
          </a:ln>
        </p:spPr>
      </p:sp>
      <p:sp>
        <p:nvSpPr>
          <p:cNvPr id="39" name="Google Shape;39;p17"/>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0" name="Google Shape;40;p17"/>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1" name="Google Shape;41;p1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5"/>
        <p:cNvGrpSpPr/>
        <p:nvPr/>
      </p:nvGrpSpPr>
      <p:grpSpPr>
        <a:xfrm>
          <a:off x="0" y="0"/>
          <a:ext cx="0" cy="0"/>
          <a:chOff x="0" y="0"/>
          <a:chExt cx="0" cy="0"/>
        </a:xfrm>
      </p:grpSpPr>
      <p:sp>
        <p:nvSpPr>
          <p:cNvPr id="46" name="Google Shape;46;p19"/>
          <p:cNvSpPr>
            <a:spLocks noGrp="1"/>
          </p:cNvSpPr>
          <p:nvPr>
            <p:ph type="pic" idx="2"/>
          </p:nvPr>
        </p:nvSpPr>
        <p:spPr>
          <a:xfrm>
            <a:off x="15300325" y="7048500"/>
            <a:ext cx="8324850" cy="5549900"/>
          </a:xfrm>
          <a:prstGeom prst="rect">
            <a:avLst/>
          </a:prstGeom>
          <a:noFill/>
          <a:ln>
            <a:noFill/>
          </a:ln>
        </p:spPr>
      </p:sp>
      <p:sp>
        <p:nvSpPr>
          <p:cNvPr id="47" name="Google Shape;47;p19"/>
          <p:cNvSpPr>
            <a:spLocks noGrp="1"/>
          </p:cNvSpPr>
          <p:nvPr>
            <p:ph type="pic" idx="3"/>
          </p:nvPr>
        </p:nvSpPr>
        <p:spPr>
          <a:xfrm>
            <a:off x="15760700" y="863600"/>
            <a:ext cx="7404100" cy="7404100"/>
          </a:xfrm>
          <a:prstGeom prst="rect">
            <a:avLst/>
          </a:prstGeom>
          <a:noFill/>
          <a:ln>
            <a:noFill/>
          </a:ln>
        </p:spPr>
      </p:sp>
      <p:sp>
        <p:nvSpPr>
          <p:cNvPr id="48" name="Google Shape;48;p19"/>
          <p:cNvSpPr>
            <a:spLocks noGrp="1"/>
          </p:cNvSpPr>
          <p:nvPr>
            <p:ph type="pic" idx="4"/>
          </p:nvPr>
        </p:nvSpPr>
        <p:spPr>
          <a:xfrm>
            <a:off x="-990600" y="1130300"/>
            <a:ext cx="17202150" cy="11468100"/>
          </a:xfrm>
          <a:prstGeom prst="rect">
            <a:avLst/>
          </a:prstGeom>
          <a:noFill/>
          <a:ln>
            <a:noFill/>
          </a:ln>
        </p:spPr>
      </p:sp>
      <p:sp>
        <p:nvSpPr>
          <p:cNvPr id="49" name="Google Shape;49;p1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0"/>
        <p:cNvGrpSpPr/>
        <p:nvPr/>
      </p:nvGrpSpPr>
      <p:grpSpPr>
        <a:xfrm>
          <a:off x="0" y="0"/>
          <a:ext cx="0" cy="0"/>
          <a:chOff x="0" y="0"/>
          <a:chExt cx="0" cy="0"/>
        </a:xfrm>
      </p:grpSpPr>
      <p:sp>
        <p:nvSpPr>
          <p:cNvPr id="51" name="Google Shape;51;p20"/>
          <p:cNvSpPr>
            <a:spLocks noGrp="1"/>
          </p:cNvSpPr>
          <p:nvPr>
            <p:ph type="pic" idx="2"/>
          </p:nvPr>
        </p:nvSpPr>
        <p:spPr>
          <a:xfrm>
            <a:off x="-50800" y="-1270000"/>
            <a:ext cx="24485600" cy="16323734"/>
          </a:xfrm>
          <a:prstGeom prst="rect">
            <a:avLst/>
          </a:prstGeom>
          <a:noFill/>
          <a:ln>
            <a:noFill/>
          </a:ln>
        </p:spPr>
      </p:sp>
      <p:sp>
        <p:nvSpPr>
          <p:cNvPr id="52" name="Google Shape;52;p2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0"/>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ar-EG"/>
              <a:t>‹#›</a:t>
            </a:fld>
            <a:endParaRPr/>
          </a:p>
        </p:txBody>
      </p:sp>
      <p:pic>
        <p:nvPicPr>
          <p:cNvPr id="9" name="Google Shape;9;p10" descr="03.png"/>
          <p:cNvPicPr preferRelativeResize="0"/>
          <p:nvPr/>
        </p:nvPicPr>
        <p:blipFill rotWithShape="1">
          <a:blip r:embed="rId12">
            <a:alphaModFix amt="5000"/>
          </a:blip>
          <a:srcRect/>
          <a:stretch/>
        </p:blipFill>
        <p:spPr>
          <a:xfrm rot="10800000" flipH="1">
            <a:off x="16621247" y="4101326"/>
            <a:ext cx="8123860" cy="9614674"/>
          </a:xfrm>
          <a:prstGeom prst="rect">
            <a:avLst/>
          </a:prstGeom>
          <a:noFill/>
          <a:ln>
            <a:noFill/>
          </a:ln>
        </p:spPr>
      </p:pic>
      <p:pic>
        <p:nvPicPr>
          <p:cNvPr id="10" name="Google Shape;10;p10" descr="kaust-01.png"/>
          <p:cNvPicPr preferRelativeResize="0"/>
          <p:nvPr/>
        </p:nvPicPr>
        <p:blipFill rotWithShape="1">
          <a:blip r:embed="rId13">
            <a:alphaModFix/>
          </a:blip>
          <a:srcRect/>
          <a:stretch/>
        </p:blipFill>
        <p:spPr>
          <a:xfrm>
            <a:off x="-863600" y="-818733"/>
            <a:ext cx="7047187" cy="3964043"/>
          </a:xfrm>
          <a:prstGeom prst="rect">
            <a:avLst/>
          </a:prstGeom>
          <a:noFill/>
          <a:ln>
            <a:noFill/>
          </a:ln>
        </p:spPr>
      </p:pic>
      <p:pic>
        <p:nvPicPr>
          <p:cNvPr id="11" name="Google Shape;11;p10" descr="Artboard 1 copy 4@4x.png"/>
          <p:cNvPicPr preferRelativeResize="0"/>
          <p:nvPr/>
        </p:nvPicPr>
        <p:blipFill rotWithShape="1">
          <a:blip r:embed="rId14">
            <a:alphaModFix/>
          </a:blip>
          <a:srcRect/>
          <a:stretch/>
        </p:blipFill>
        <p:spPr>
          <a:xfrm>
            <a:off x="20178055" y="-32185"/>
            <a:ext cx="4079986" cy="18101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3.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descr="vectorstock_11502259 [Converted].ai"/>
          <p:cNvPicPr preferRelativeResize="0"/>
          <p:nvPr/>
        </p:nvPicPr>
        <p:blipFill rotWithShape="1">
          <a:blip r:embed="rId3">
            <a:alphaModFix amt="9688"/>
          </a:blip>
          <a:srcRect/>
          <a:stretch/>
        </p:blipFill>
        <p:spPr>
          <a:xfrm>
            <a:off x="9930" y="4481817"/>
            <a:ext cx="9391989" cy="9528887"/>
          </a:xfrm>
          <a:prstGeom prst="rect">
            <a:avLst/>
          </a:prstGeom>
          <a:noFill/>
          <a:ln>
            <a:noFill/>
          </a:ln>
        </p:spPr>
      </p:pic>
      <p:sp>
        <p:nvSpPr>
          <p:cNvPr id="60" name="Google Shape;60;p1"/>
          <p:cNvSpPr/>
          <p:nvPr/>
        </p:nvSpPr>
        <p:spPr>
          <a:xfrm flipH="1">
            <a:off x="2422490" y="7279850"/>
            <a:ext cx="10227139" cy="2815025"/>
          </a:xfrm>
          <a:prstGeom prst="round2DiagRect">
            <a:avLst>
              <a:gd name="adj1" fmla="val 38674"/>
              <a:gd name="adj2" fmla="val 50000"/>
            </a:avLst>
          </a:prstGeom>
          <a:solidFill>
            <a:srgbClr val="E1DC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72B4D"/>
              </a:buClr>
              <a:buSzPts val="4400"/>
              <a:buFont typeface="Calibri"/>
              <a:buNone/>
            </a:pPr>
            <a:r>
              <a:rPr lang="ar-EG" sz="4400">
                <a:solidFill>
                  <a:srgbClr val="172B4D"/>
                </a:solidFill>
                <a:latin typeface="Calibri"/>
                <a:ea typeface="Calibri"/>
                <a:cs typeface="Calibri"/>
                <a:sym typeface="Calibri"/>
              </a:rPr>
              <a:t>دورة إنترنت الأشياء وتطبيقاته</a:t>
            </a:r>
            <a:endParaRPr sz="4400" b="0" i="0" u="none" strike="noStrike" cap="none">
              <a:solidFill>
                <a:srgbClr val="172B4D"/>
              </a:solidFill>
              <a:latin typeface="Calibri"/>
              <a:ea typeface="Calibri"/>
              <a:cs typeface="Calibri"/>
              <a:sym typeface="Calibri"/>
            </a:endParaRPr>
          </a:p>
          <a:p>
            <a:pPr marL="0" marR="0" lvl="0" indent="0" algn="ctr" rtl="0">
              <a:lnSpc>
                <a:spcPct val="100000"/>
              </a:lnSpc>
              <a:spcBef>
                <a:spcPts val="0"/>
              </a:spcBef>
              <a:spcAft>
                <a:spcPts val="0"/>
              </a:spcAft>
              <a:buClr>
                <a:srgbClr val="FFBB23"/>
              </a:buClr>
              <a:buSzPts val="4400"/>
              <a:buFont typeface="Calibri"/>
              <a:buNone/>
            </a:pPr>
            <a:r>
              <a:rPr lang="ar-EG" sz="4400" b="1" i="0" u="none" strike="noStrike" cap="none">
                <a:solidFill>
                  <a:srgbClr val="FFBB23"/>
                </a:solidFill>
                <a:latin typeface="Calibri"/>
                <a:ea typeface="Calibri"/>
                <a:cs typeface="Calibri"/>
                <a:sym typeface="Calibri"/>
              </a:rPr>
              <a:t>د. </a:t>
            </a:r>
            <a:r>
              <a:rPr lang="ar-EG" sz="4400" b="1">
                <a:solidFill>
                  <a:srgbClr val="FFBB23"/>
                </a:solidFill>
                <a:latin typeface="Calibri"/>
                <a:ea typeface="Calibri"/>
                <a:cs typeface="Calibri"/>
                <a:sym typeface="Calibri"/>
              </a:rPr>
              <a:t>رولا نجا</a:t>
            </a:r>
            <a:endParaRPr sz="4400" b="1" i="0" u="none" strike="noStrike" cap="none">
              <a:solidFill>
                <a:srgbClr val="FFBB23"/>
              </a:solidFill>
              <a:latin typeface="Calibri"/>
              <a:ea typeface="Calibri"/>
              <a:cs typeface="Calibri"/>
              <a:sym typeface="Calibri"/>
            </a:endParaRPr>
          </a:p>
          <a:p>
            <a:pPr marL="0" marR="0" lvl="0" indent="0" algn="ctr" rtl="0">
              <a:lnSpc>
                <a:spcPct val="100000"/>
              </a:lnSpc>
              <a:spcBef>
                <a:spcPts val="0"/>
              </a:spcBef>
              <a:spcAft>
                <a:spcPts val="0"/>
              </a:spcAft>
              <a:buClr>
                <a:srgbClr val="172B4D"/>
              </a:buClr>
              <a:buSzPts val="4400"/>
              <a:buFont typeface="Calibri"/>
              <a:buNone/>
            </a:pPr>
            <a:r>
              <a:rPr lang="en-US" sz="4400" b="1" i="0" u="none" strike="noStrike" cap="none">
                <a:solidFill>
                  <a:srgbClr val="172B4D"/>
                </a:solidFill>
                <a:latin typeface="Calibri"/>
                <a:ea typeface="Calibri"/>
                <a:cs typeface="Calibri"/>
                <a:sym typeface="Calibri"/>
              </a:rPr>
              <a:t>١ أكتوبر ٢٠٢٢</a:t>
            </a:r>
            <a:endParaRPr sz="4400" b="1" i="0" u="none" strike="noStrike" cap="none">
              <a:solidFill>
                <a:srgbClr val="000000"/>
              </a:solidFill>
              <a:latin typeface="Calibri"/>
              <a:ea typeface="Calibri"/>
              <a:cs typeface="Calibri"/>
              <a:sym typeface="Calibri"/>
            </a:endParaRPr>
          </a:p>
        </p:txBody>
      </p:sp>
      <p:grpSp>
        <p:nvGrpSpPr>
          <p:cNvPr id="61" name="Google Shape;61;p1"/>
          <p:cNvGrpSpPr/>
          <p:nvPr/>
        </p:nvGrpSpPr>
        <p:grpSpPr>
          <a:xfrm>
            <a:off x="2350009" y="10418529"/>
            <a:ext cx="6793149" cy="639088"/>
            <a:chOff x="2959609" y="10838959"/>
            <a:chExt cx="6793149" cy="505111"/>
          </a:xfrm>
        </p:grpSpPr>
        <p:sp>
          <p:nvSpPr>
            <p:cNvPr id="62" name="Google Shape;62;p1"/>
            <p:cNvSpPr/>
            <p:nvPr/>
          </p:nvSpPr>
          <p:spPr>
            <a:xfrm>
              <a:off x="9323496" y="10838959"/>
              <a:ext cx="429262" cy="415427"/>
            </a:xfrm>
            <a:prstGeom prst="ellipse">
              <a:avLst/>
            </a:prstGeom>
            <a:solidFill>
              <a:srgbClr val="755197"/>
            </a:solidFill>
            <a:ln w="9525" cap="flat" cmpd="sng">
              <a:solidFill>
                <a:srgbClr val="755197"/>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1" i="0" u="none" strike="noStrike" cap="none">
                <a:solidFill>
                  <a:schemeClr val="lt1"/>
                </a:solidFill>
                <a:latin typeface="Calibri"/>
                <a:ea typeface="Calibri"/>
                <a:cs typeface="Calibri"/>
                <a:sym typeface="Calibri"/>
              </a:endParaRPr>
            </a:p>
          </p:txBody>
        </p:sp>
        <p:sp>
          <p:nvSpPr>
            <p:cNvPr id="65" name="Google Shape;65;p1"/>
            <p:cNvSpPr txBox="1"/>
            <p:nvPr/>
          </p:nvSpPr>
          <p:spPr>
            <a:xfrm>
              <a:off x="2959609" y="10898103"/>
              <a:ext cx="6363354" cy="4459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Calibri"/>
                <a:buNone/>
              </a:pPr>
              <a:r>
                <a:rPr lang="en-US" sz="3000" b="1">
                  <a:latin typeface="Calibri"/>
                  <a:ea typeface="Calibri"/>
                  <a:cs typeface="Calibri"/>
                  <a:sym typeface="Calibri"/>
                </a:rPr>
                <a:t>غادة العضيب</a:t>
              </a:r>
              <a:r>
                <a:rPr lang="ar-EG" sz="3000" b="1" i="0" u="none" strike="noStrike" cap="none">
                  <a:solidFill>
                    <a:srgbClr val="000000"/>
                  </a:solidFill>
                  <a:latin typeface="Calibri"/>
                  <a:ea typeface="Calibri"/>
                  <a:cs typeface="Calibri"/>
                  <a:sym typeface="Calibri"/>
                </a:rPr>
                <a:t> – </a:t>
              </a:r>
              <a:r>
                <a:rPr lang="en-US" sz="3000" b="1" i="0" u="none" strike="noStrike" cap="none">
                  <a:solidFill>
                    <a:srgbClr val="000000"/>
                  </a:solidFill>
                  <a:latin typeface="Calibri"/>
                  <a:ea typeface="Calibri"/>
                  <a:cs typeface="Calibri"/>
                  <a:sym typeface="Calibri"/>
                </a:rPr>
                <a:t>أخصائية معلوماتية صحية</a:t>
              </a:r>
              <a:endParaRPr sz="3000" b="1" i="0" u="none" strike="noStrike" cap="none">
                <a:solidFill>
                  <a:srgbClr val="000000"/>
                </a:solidFill>
                <a:latin typeface="Calibri"/>
                <a:ea typeface="Calibri"/>
                <a:cs typeface="Calibri"/>
                <a:sym typeface="Calibri"/>
              </a:endParaRPr>
            </a:p>
          </p:txBody>
        </p:sp>
      </p:grpSp>
      <p:sp>
        <p:nvSpPr>
          <p:cNvPr id="68" name="Google Shape;68;p1"/>
          <p:cNvSpPr txBox="1"/>
          <p:nvPr/>
        </p:nvSpPr>
        <p:spPr>
          <a:xfrm>
            <a:off x="2422490" y="1555860"/>
            <a:ext cx="17016300" cy="5411738"/>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755197"/>
              </a:buClr>
              <a:buSzPts val="11500"/>
              <a:buFont typeface="Calibri"/>
              <a:buNone/>
            </a:pPr>
            <a:r>
              <a:rPr lang="en-US" sz="11500" b="1" spc="-100" dirty="0" err="1">
                <a:solidFill>
                  <a:srgbClr val="755197"/>
                </a:solidFill>
                <a:latin typeface="Arial Narrow" panose="020B0606020202030204" pitchFamily="34" charset="0"/>
                <a:ea typeface="Calibri"/>
                <a:cs typeface="Calibri"/>
                <a:sym typeface="Calibri"/>
              </a:rPr>
              <a:t>تطبيق</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نظام</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إنترنت</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الأشياء</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للمساعدة</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في</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خفض</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مستويات</a:t>
            </a:r>
            <a:r>
              <a:rPr lang="en-US" sz="11500" b="1" spc="-100" dirty="0">
                <a:solidFill>
                  <a:srgbClr val="755197"/>
                </a:solidFill>
                <a:latin typeface="Arial Narrow" panose="020B0606020202030204" pitchFamily="34" charset="0"/>
                <a:ea typeface="Calibri"/>
                <a:cs typeface="Calibri"/>
                <a:sym typeface="Calibri"/>
              </a:rPr>
              <a:t> </a:t>
            </a:r>
            <a:r>
              <a:rPr lang="en-US" sz="11500" b="1" spc="-100" dirty="0" err="1">
                <a:solidFill>
                  <a:srgbClr val="755197"/>
                </a:solidFill>
                <a:latin typeface="Arial Narrow" panose="020B0606020202030204" pitchFamily="34" charset="0"/>
                <a:ea typeface="Calibri"/>
                <a:cs typeface="Calibri"/>
                <a:sym typeface="Calibri"/>
              </a:rPr>
              <a:t>التوتر</a:t>
            </a:r>
            <a:r>
              <a:rPr lang="en-US" sz="11500" b="1" spc="-100" dirty="0">
                <a:solidFill>
                  <a:srgbClr val="755197"/>
                </a:solidFill>
                <a:latin typeface="Arial Narrow" panose="020B0606020202030204" pitchFamily="34" charset="0"/>
                <a:ea typeface="Calibri"/>
                <a:cs typeface="Calibri"/>
                <a:sym typeface="Calibri"/>
              </a:rPr>
              <a:t> </a:t>
            </a:r>
            <a:r>
              <a:rPr lang="en-US" sz="11500" b="1" dirty="0">
                <a:solidFill>
                  <a:srgbClr val="755197"/>
                </a:solidFill>
                <a:latin typeface="Calibri"/>
                <a:ea typeface="Calibri"/>
                <a:cs typeface="Calibri"/>
                <a:sym typeface="Calibri"/>
              </a:rPr>
              <a:t>- Serene </a:t>
            </a:r>
            <a:endParaRPr sz="11500" b="1" i="0" u="none" strike="noStrike" cap="none" dirty="0">
              <a:solidFill>
                <a:srgbClr val="755197"/>
              </a:solidFill>
              <a:latin typeface="Calibri"/>
              <a:ea typeface="Calibri"/>
              <a:cs typeface="Calibri"/>
              <a:sym typeface="Calibri"/>
            </a:endParaRPr>
          </a:p>
        </p:txBody>
      </p:sp>
      <p:pic>
        <p:nvPicPr>
          <p:cNvPr id="69" name="Google Shape;69;p1"/>
          <p:cNvPicPr preferRelativeResize="0"/>
          <p:nvPr/>
        </p:nvPicPr>
        <p:blipFill>
          <a:blip r:embed="rId4">
            <a:alphaModFix/>
          </a:blip>
          <a:stretch>
            <a:fillRect/>
          </a:stretch>
        </p:blipFill>
        <p:spPr>
          <a:xfrm>
            <a:off x="260479" y="9"/>
            <a:ext cx="4429125" cy="1914525"/>
          </a:xfrm>
          <a:prstGeom prst="rect">
            <a:avLst/>
          </a:prstGeom>
          <a:noFill/>
          <a:ln>
            <a:noFill/>
          </a:ln>
        </p:spPr>
      </p:pic>
      <p:pic>
        <p:nvPicPr>
          <p:cNvPr id="3" name="Picture 2">
            <a:extLst>
              <a:ext uri="{FF2B5EF4-FFF2-40B4-BE49-F238E27FC236}">
                <a16:creationId xmlns:a16="http://schemas.microsoft.com/office/drawing/2014/main" id="{C46760E4-C1E1-7EE4-03B7-6A94B5300529}"/>
              </a:ext>
            </a:extLst>
          </p:cNvPr>
          <p:cNvPicPr>
            <a:picLocks noChangeAspect="1"/>
          </p:cNvPicPr>
          <p:nvPr/>
        </p:nvPicPr>
        <p:blipFill rotWithShape="1">
          <a:blip r:embed="rId5"/>
          <a:srcRect l="12585" t="986" r="10574" b="1507"/>
          <a:stretch/>
        </p:blipFill>
        <p:spPr>
          <a:xfrm rot="16200000">
            <a:off x="11444434" y="4766416"/>
            <a:ext cx="1843514" cy="28711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8" descr="kaust-01.png"/>
          <p:cNvPicPr preferRelativeResize="0"/>
          <p:nvPr/>
        </p:nvPicPr>
        <p:blipFill rotWithShape="1">
          <a:blip r:embed="rId3">
            <a:alphaModFix/>
          </a:blip>
          <a:srcRect/>
          <a:stretch/>
        </p:blipFill>
        <p:spPr>
          <a:xfrm>
            <a:off x="-863600" y="-818733"/>
            <a:ext cx="7047187" cy="3964043"/>
          </a:xfrm>
          <a:prstGeom prst="rect">
            <a:avLst/>
          </a:prstGeom>
          <a:noFill/>
          <a:ln>
            <a:noFill/>
          </a:ln>
        </p:spPr>
      </p:pic>
      <p:pic>
        <p:nvPicPr>
          <p:cNvPr id="123" name="Google Shape;123;p8" descr="Artboard 1 copy 4@4x.png"/>
          <p:cNvPicPr preferRelativeResize="0"/>
          <p:nvPr/>
        </p:nvPicPr>
        <p:blipFill rotWithShape="1">
          <a:blip r:embed="rId4">
            <a:alphaModFix/>
          </a:blip>
          <a:srcRect/>
          <a:stretch/>
        </p:blipFill>
        <p:spPr>
          <a:xfrm>
            <a:off x="20178055" y="-32185"/>
            <a:ext cx="4079986" cy="1810185"/>
          </a:xfrm>
          <a:prstGeom prst="rect">
            <a:avLst/>
          </a:prstGeom>
          <a:noFill/>
          <a:ln>
            <a:noFill/>
          </a:ln>
        </p:spPr>
      </p:pic>
      <p:pic>
        <p:nvPicPr>
          <p:cNvPr id="124" name="Google Shape;124;p8" descr="vectorstock_11502259 [Converted].ai"/>
          <p:cNvPicPr preferRelativeResize="0"/>
          <p:nvPr/>
        </p:nvPicPr>
        <p:blipFill rotWithShape="1">
          <a:blip r:embed="rId5">
            <a:alphaModFix amt="9688"/>
          </a:blip>
          <a:srcRect/>
          <a:stretch/>
        </p:blipFill>
        <p:spPr>
          <a:xfrm>
            <a:off x="9930" y="4481817"/>
            <a:ext cx="9391989" cy="9528887"/>
          </a:xfrm>
          <a:prstGeom prst="rect">
            <a:avLst/>
          </a:prstGeom>
          <a:noFill/>
          <a:ln>
            <a:noFill/>
          </a:ln>
        </p:spPr>
      </p:pic>
      <p:grpSp>
        <p:nvGrpSpPr>
          <p:cNvPr id="125" name="Google Shape;125;p8"/>
          <p:cNvGrpSpPr/>
          <p:nvPr/>
        </p:nvGrpSpPr>
        <p:grpSpPr>
          <a:xfrm>
            <a:off x="13506684" y="5002018"/>
            <a:ext cx="4330962" cy="4323070"/>
            <a:chOff x="8889609" y="3177596"/>
            <a:chExt cx="1389462" cy="1386930"/>
          </a:xfrm>
        </p:grpSpPr>
        <p:sp>
          <p:nvSpPr>
            <p:cNvPr id="126" name="Google Shape;126;p8"/>
            <p:cNvSpPr/>
            <p:nvPr/>
          </p:nvSpPr>
          <p:spPr>
            <a:xfrm>
              <a:off x="8889609" y="3177596"/>
              <a:ext cx="1389462" cy="1386930"/>
            </a:xfrm>
            <a:prstGeom prst="ellipse">
              <a:avLst/>
            </a:prstGeom>
            <a:solidFill>
              <a:srgbClr val="755197"/>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200"/>
                <a:buFont typeface="Helvetica Neue"/>
                <a:buNone/>
              </a:pPr>
              <a:endParaRPr sz="3200" b="1" i="0" u="none" strike="noStrike" cap="none">
                <a:solidFill>
                  <a:srgbClr val="7F7F7F"/>
                </a:solidFill>
                <a:latin typeface="Yeseva One"/>
                <a:ea typeface="Yeseva One"/>
                <a:cs typeface="Yeseva One"/>
                <a:sym typeface="Yeseva One"/>
              </a:endParaRPr>
            </a:p>
          </p:txBody>
        </p:sp>
        <p:sp>
          <p:nvSpPr>
            <p:cNvPr id="127" name="Google Shape;127;p8"/>
            <p:cNvSpPr/>
            <p:nvPr/>
          </p:nvSpPr>
          <p:spPr>
            <a:xfrm>
              <a:off x="9291952" y="3478006"/>
              <a:ext cx="624075" cy="851013"/>
            </a:xfrm>
            <a:custGeom>
              <a:avLst/>
              <a:gdLst/>
              <a:ahLst/>
              <a:cxnLst/>
              <a:rect l="l" t="t" r="r" b="b"/>
              <a:pathLst>
                <a:path w="1387475" h="1890713" extrusionOk="0">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Helvetica Neue"/>
                <a:buNone/>
              </a:pPr>
              <a:endParaRPr sz="3200" b="1" i="0" u="none" strike="noStrike" cap="none">
                <a:solidFill>
                  <a:schemeClr val="lt1"/>
                </a:solidFill>
                <a:latin typeface="Yeseva One"/>
                <a:ea typeface="Yeseva One"/>
                <a:cs typeface="Yeseva One"/>
                <a:sym typeface="Yeseva One"/>
              </a:endParaRPr>
            </a:p>
          </p:txBody>
        </p:sp>
      </p:grpSp>
      <p:grpSp>
        <p:nvGrpSpPr>
          <p:cNvPr id="128" name="Google Shape;128;p8"/>
          <p:cNvGrpSpPr/>
          <p:nvPr/>
        </p:nvGrpSpPr>
        <p:grpSpPr>
          <a:xfrm>
            <a:off x="4209228" y="6574792"/>
            <a:ext cx="8967036" cy="1776687"/>
            <a:chOff x="4524538" y="6574792"/>
            <a:chExt cx="8967036" cy="1776687"/>
          </a:xfrm>
        </p:grpSpPr>
        <p:sp>
          <p:nvSpPr>
            <p:cNvPr id="129" name="Google Shape;129;p8"/>
            <p:cNvSpPr/>
            <p:nvPr/>
          </p:nvSpPr>
          <p:spPr>
            <a:xfrm>
              <a:off x="4524538" y="6574792"/>
              <a:ext cx="8967036" cy="1776687"/>
            </a:xfrm>
            <a:custGeom>
              <a:avLst/>
              <a:gdLst/>
              <a:ahLst/>
              <a:cxnLst/>
              <a:rect l="l" t="t" r="r" b="b"/>
              <a:pathLst>
                <a:path w="246" h="385" extrusionOk="0">
                  <a:moveTo>
                    <a:pt x="209" y="93"/>
                  </a:moveTo>
                  <a:cubicBezTo>
                    <a:pt x="187" y="81"/>
                    <a:pt x="75" y="20"/>
                    <a:pt x="75" y="20"/>
                  </a:cubicBezTo>
                  <a:cubicBezTo>
                    <a:pt x="75" y="20"/>
                    <a:pt x="49" y="0"/>
                    <a:pt x="27" y="77"/>
                  </a:cubicBezTo>
                  <a:cubicBezTo>
                    <a:pt x="6" y="153"/>
                    <a:pt x="0" y="245"/>
                    <a:pt x="38" y="338"/>
                  </a:cubicBezTo>
                  <a:cubicBezTo>
                    <a:pt x="43" y="350"/>
                    <a:pt x="56" y="385"/>
                    <a:pt x="83" y="368"/>
                  </a:cubicBezTo>
                  <a:cubicBezTo>
                    <a:pt x="110" y="351"/>
                    <a:pt x="221" y="284"/>
                    <a:pt x="221" y="284"/>
                  </a:cubicBezTo>
                  <a:cubicBezTo>
                    <a:pt x="221" y="284"/>
                    <a:pt x="242" y="271"/>
                    <a:pt x="238" y="250"/>
                  </a:cubicBezTo>
                  <a:cubicBezTo>
                    <a:pt x="234" y="229"/>
                    <a:pt x="226" y="186"/>
                    <a:pt x="232" y="152"/>
                  </a:cubicBezTo>
                  <a:cubicBezTo>
                    <a:pt x="238" y="122"/>
                    <a:pt x="246" y="112"/>
                    <a:pt x="209" y="93"/>
                  </a:cubicBezTo>
                </a:path>
              </a:pathLst>
            </a:custGeom>
            <a:solidFill>
              <a:srgbClr val="755197"/>
            </a:solidFill>
            <a:ln w="9525" cap="flat" cmpd="sng">
              <a:solidFill>
                <a:srgbClr val="755197"/>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3600"/>
                <a:buFont typeface="Helvetica Neue"/>
                <a:buNone/>
              </a:pPr>
              <a:endParaRPr sz="3600" b="1" i="0" u="none" strike="noStrike" cap="none">
                <a:solidFill>
                  <a:srgbClr val="7F7F7F"/>
                </a:solidFill>
                <a:latin typeface="Times New Roman"/>
                <a:ea typeface="Times New Roman"/>
                <a:cs typeface="Times New Roman"/>
                <a:sym typeface="Times New Roman"/>
              </a:endParaRPr>
            </a:p>
          </p:txBody>
        </p:sp>
        <p:sp>
          <p:nvSpPr>
            <p:cNvPr id="130" name="Google Shape;130;p8"/>
            <p:cNvSpPr txBox="1"/>
            <p:nvPr/>
          </p:nvSpPr>
          <p:spPr>
            <a:xfrm>
              <a:off x="5819101" y="7031153"/>
              <a:ext cx="6114539"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4800"/>
                <a:buFont typeface="Calibri"/>
                <a:buNone/>
              </a:pPr>
              <a:r>
                <a:rPr lang="ar-EG" sz="4800" b="1" i="0" u="none" strike="noStrike" cap="none">
                  <a:solidFill>
                    <a:schemeClr val="lt1"/>
                  </a:solidFill>
                  <a:latin typeface="Calibri"/>
                  <a:ea typeface="Calibri"/>
                  <a:cs typeface="Calibri"/>
                  <a:sym typeface="Calibri"/>
                </a:rPr>
                <a:t>في انتظار أسئلتكم!</a:t>
              </a:r>
              <a:endParaRPr sz="1400" b="0" i="0" u="none" strike="noStrike" cap="none">
                <a:solidFill>
                  <a:srgbClr val="000000"/>
                </a:solidFill>
                <a:latin typeface="Arial"/>
                <a:ea typeface="Arial"/>
                <a:cs typeface="Arial"/>
                <a:sym typeface="Arial"/>
              </a:endParaRPr>
            </a:p>
          </p:txBody>
        </p:sp>
      </p:grpSp>
      <p:pic>
        <p:nvPicPr>
          <p:cNvPr id="131" name="Google Shape;131;p8" descr="علامة استفهام خطوط عريضة"/>
          <p:cNvPicPr preferRelativeResize="0"/>
          <p:nvPr/>
        </p:nvPicPr>
        <p:blipFill rotWithShape="1">
          <a:blip r:embed="rId6">
            <a:alphaModFix/>
          </a:blip>
          <a:srcRect/>
          <a:stretch/>
        </p:blipFill>
        <p:spPr>
          <a:xfrm rot="-1171212" flipH="1">
            <a:off x="14509528" y="5360277"/>
            <a:ext cx="914400" cy="914400"/>
          </a:xfrm>
          <a:prstGeom prst="rect">
            <a:avLst/>
          </a:prstGeom>
          <a:noFill/>
          <a:ln>
            <a:noFill/>
          </a:ln>
        </p:spPr>
      </p:pic>
      <p:pic>
        <p:nvPicPr>
          <p:cNvPr id="132" name="Google Shape;132;p8"/>
          <p:cNvPicPr preferRelativeResize="0"/>
          <p:nvPr/>
        </p:nvPicPr>
        <p:blipFill>
          <a:blip r:embed="rId7">
            <a:alphaModFix/>
          </a:blip>
          <a:stretch>
            <a:fillRect/>
          </a:stretch>
        </p:blipFill>
        <p:spPr>
          <a:xfrm>
            <a:off x="260479" y="9"/>
            <a:ext cx="4429125" cy="191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9" descr="kaust-01.png"/>
          <p:cNvPicPr preferRelativeResize="0"/>
          <p:nvPr/>
        </p:nvPicPr>
        <p:blipFill rotWithShape="1">
          <a:blip r:embed="rId3">
            <a:alphaModFix/>
          </a:blip>
          <a:srcRect/>
          <a:stretch/>
        </p:blipFill>
        <p:spPr>
          <a:xfrm>
            <a:off x="-863600" y="-818733"/>
            <a:ext cx="7047187" cy="3964043"/>
          </a:xfrm>
          <a:prstGeom prst="rect">
            <a:avLst/>
          </a:prstGeom>
          <a:noFill/>
          <a:ln>
            <a:noFill/>
          </a:ln>
        </p:spPr>
      </p:pic>
      <p:pic>
        <p:nvPicPr>
          <p:cNvPr id="138" name="Google Shape;138;p9" descr="Artboard 1 copy 4@4x.png"/>
          <p:cNvPicPr preferRelativeResize="0"/>
          <p:nvPr/>
        </p:nvPicPr>
        <p:blipFill rotWithShape="1">
          <a:blip r:embed="rId4">
            <a:alphaModFix/>
          </a:blip>
          <a:srcRect/>
          <a:stretch/>
        </p:blipFill>
        <p:spPr>
          <a:xfrm>
            <a:off x="20178055" y="-32185"/>
            <a:ext cx="4079986" cy="1810185"/>
          </a:xfrm>
          <a:prstGeom prst="rect">
            <a:avLst/>
          </a:prstGeom>
          <a:noFill/>
          <a:ln>
            <a:noFill/>
          </a:ln>
        </p:spPr>
      </p:pic>
      <p:pic>
        <p:nvPicPr>
          <p:cNvPr id="139" name="Google Shape;139;p9" descr="vectorstock_11502259 [Converted].ai"/>
          <p:cNvPicPr preferRelativeResize="0"/>
          <p:nvPr/>
        </p:nvPicPr>
        <p:blipFill rotWithShape="1">
          <a:blip r:embed="rId5">
            <a:alphaModFix amt="9688"/>
          </a:blip>
          <a:srcRect/>
          <a:stretch/>
        </p:blipFill>
        <p:spPr>
          <a:xfrm>
            <a:off x="9930" y="4481817"/>
            <a:ext cx="9391989" cy="9528887"/>
          </a:xfrm>
          <a:prstGeom prst="rect">
            <a:avLst/>
          </a:prstGeom>
          <a:noFill/>
          <a:ln>
            <a:noFill/>
          </a:ln>
        </p:spPr>
      </p:pic>
      <p:sp>
        <p:nvSpPr>
          <p:cNvPr id="140" name="Google Shape;140;p9"/>
          <p:cNvSpPr txBox="1"/>
          <p:nvPr/>
        </p:nvSpPr>
        <p:spPr>
          <a:xfrm>
            <a:off x="8757920" y="6132348"/>
            <a:ext cx="6786880" cy="187230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11500"/>
              <a:buFont typeface="Calibri"/>
              <a:buNone/>
            </a:pPr>
            <a:r>
              <a:rPr lang="ar-EG" sz="11500" b="1" i="0" u="none" strike="noStrike" cap="none" dirty="0">
                <a:solidFill>
                  <a:srgbClr val="755197"/>
                </a:solidFill>
                <a:latin typeface="Calibri"/>
                <a:ea typeface="Calibri"/>
                <a:cs typeface="Calibri"/>
                <a:sym typeface="Calibri"/>
              </a:rPr>
              <a:t>شكرًا!</a:t>
            </a:r>
            <a:endParaRPr sz="11500" b="1" i="0" u="none" strike="noStrike" cap="none" dirty="0">
              <a:solidFill>
                <a:srgbClr val="755197"/>
              </a:solidFill>
              <a:latin typeface="Calibri"/>
              <a:ea typeface="Calibri"/>
              <a:cs typeface="Calibri"/>
              <a:sym typeface="Calibri"/>
            </a:endParaRPr>
          </a:p>
        </p:txBody>
      </p:sp>
      <p:pic>
        <p:nvPicPr>
          <p:cNvPr id="141" name="Google Shape;141;p9"/>
          <p:cNvPicPr preferRelativeResize="0"/>
          <p:nvPr/>
        </p:nvPicPr>
        <p:blipFill>
          <a:blip r:embed="rId6">
            <a:alphaModFix/>
          </a:blip>
          <a:stretch>
            <a:fillRect/>
          </a:stretch>
        </p:blipFill>
        <p:spPr>
          <a:xfrm>
            <a:off x="260479" y="9"/>
            <a:ext cx="4429125" cy="191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p:nvPr/>
        </p:nvSpPr>
        <p:spPr>
          <a:xfrm>
            <a:off x="8825236" y="2748719"/>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SA" sz="5400" b="1" dirty="0">
                <a:solidFill>
                  <a:srgbClr val="755197"/>
                </a:solidFill>
                <a:latin typeface="Calibri"/>
                <a:ea typeface="Calibri"/>
                <a:cs typeface="Calibri"/>
                <a:sym typeface="Calibri"/>
              </a:rPr>
              <a:t>ما هو التوتر؟</a:t>
            </a:r>
            <a:br>
              <a:rPr lang="ar-EG" sz="5400" b="1" dirty="0">
                <a:solidFill>
                  <a:srgbClr val="755197"/>
                </a:solidFill>
                <a:latin typeface="Calibri"/>
                <a:ea typeface="Calibri"/>
                <a:cs typeface="Calibri"/>
                <a:sym typeface="Calibri"/>
              </a:rPr>
            </a:br>
            <a:r>
              <a:rPr lang="en-US" sz="5400" b="1" dirty="0">
                <a:solidFill>
                  <a:srgbClr val="755197"/>
                </a:solidFill>
                <a:latin typeface="Calibri"/>
                <a:ea typeface="Calibri"/>
                <a:cs typeface="Calibri"/>
                <a:sym typeface="Calibri"/>
              </a:rPr>
              <a:t>What is stress?</a:t>
            </a:r>
            <a:endParaRPr sz="5400" b="1" i="0" u="none" strike="noStrike" cap="none" dirty="0">
              <a:solidFill>
                <a:srgbClr val="755197"/>
              </a:solidFill>
              <a:latin typeface="Calibri"/>
              <a:ea typeface="Calibri"/>
              <a:cs typeface="Calibri"/>
              <a:sym typeface="Calibri"/>
            </a:endParaRPr>
          </a:p>
        </p:txBody>
      </p:sp>
      <p:sp>
        <p:nvSpPr>
          <p:cNvPr id="75" name="Google Shape;75;p3"/>
          <p:cNvSpPr txBox="1"/>
          <p:nvPr/>
        </p:nvSpPr>
        <p:spPr>
          <a:xfrm>
            <a:off x="2980268" y="5610952"/>
            <a:ext cx="18192302" cy="5550237"/>
          </a:xfrm>
          <a:prstGeom prst="rect">
            <a:avLst/>
          </a:prstGeom>
          <a:noFill/>
          <a:ln w="57150" cap="flat" cmpd="sng">
            <a:solidFill>
              <a:srgbClr val="755197"/>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Helvetica Neue"/>
              <a:ea typeface="Helvetica Neue"/>
              <a:cs typeface="Helvetica Neue"/>
              <a:sym typeface="Helvetica Neue"/>
            </a:endParaRPr>
          </a:p>
          <a:p>
            <a:pPr marL="0" marR="0" lvl="0" indent="0" algn="ctr" rtl="1">
              <a:lnSpc>
                <a:spcPct val="100000"/>
              </a:lnSpc>
              <a:spcBef>
                <a:spcPts val="0"/>
              </a:spcBef>
              <a:spcAft>
                <a:spcPts val="0"/>
              </a:spcAft>
              <a:buClr>
                <a:srgbClr val="000000"/>
              </a:buClr>
              <a:buSzPts val="3600"/>
              <a:buFont typeface="Helvetica Neue"/>
              <a:buNone/>
            </a:pPr>
            <a:r>
              <a:rPr lang="ar-SA" sz="5400" b="1" dirty="0">
                <a:solidFill>
                  <a:schemeClr val="accent1">
                    <a:lumMod val="75000"/>
                  </a:schemeClr>
                </a:solidFill>
                <a:latin typeface="Calibri"/>
                <a:cs typeface="Calibri"/>
              </a:rPr>
              <a:t>هو استجابة الجسم للضغط الجسدي أو العقلي أو العاطفي مما قد يؤدي إلى الشعور بالإحباط أو القلق أو الغضب أو الاكتئاب</a:t>
            </a:r>
            <a:endParaRPr sz="5400" b="1" dirty="0">
              <a:solidFill>
                <a:schemeClr val="accent1">
                  <a:lumMod val="75000"/>
                </a:schemeClr>
              </a:solidFill>
              <a:latin typeface="Calibri"/>
              <a:cs typeface="Calibri"/>
              <a:sym typeface="Helvetica Neue"/>
            </a:endParaRPr>
          </a:p>
          <a:p>
            <a:pPr marL="0" marR="0" lvl="0" indent="0" algn="l"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p:txBody>
      </p:sp>
      <p:pic>
        <p:nvPicPr>
          <p:cNvPr id="77" name="Google Shape;77;p3"/>
          <p:cNvPicPr preferRelativeResize="0"/>
          <p:nvPr/>
        </p:nvPicPr>
        <p:blipFill>
          <a:blip r:embed="rId3">
            <a:alphaModFix/>
          </a:blip>
          <a:stretch>
            <a:fillRect/>
          </a:stretch>
        </p:blipFill>
        <p:spPr>
          <a:xfrm>
            <a:off x="260479" y="9"/>
            <a:ext cx="4429125" cy="1914525"/>
          </a:xfrm>
          <a:prstGeom prst="rect">
            <a:avLst/>
          </a:prstGeom>
          <a:noFill/>
          <a:ln>
            <a:noFill/>
          </a:ln>
        </p:spPr>
      </p:pic>
      <p:pic>
        <p:nvPicPr>
          <p:cNvPr id="2" name="Picture 1">
            <a:extLst>
              <a:ext uri="{FF2B5EF4-FFF2-40B4-BE49-F238E27FC236}">
                <a16:creationId xmlns:a16="http://schemas.microsoft.com/office/drawing/2014/main" id="{8EC6C8C1-FEE8-100A-1F40-8154F7492798}"/>
              </a:ext>
            </a:extLst>
          </p:cNvPr>
          <p:cNvPicPr>
            <a:picLocks noChangeAspect="1"/>
          </p:cNvPicPr>
          <p:nvPr/>
        </p:nvPicPr>
        <p:blipFill>
          <a:blip r:embed="rId4">
            <a:duotone>
              <a:schemeClr val="accent2">
                <a:shade val="45000"/>
                <a:satMod val="135000"/>
              </a:schemeClr>
              <a:prstClr val="white"/>
            </a:duotone>
          </a:blip>
          <a:stretch>
            <a:fillRect/>
          </a:stretch>
        </p:blipFill>
        <p:spPr>
          <a:xfrm>
            <a:off x="5723467" y="2673783"/>
            <a:ext cx="1797996" cy="17979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p:nvPr/>
        </p:nvSpPr>
        <p:spPr>
          <a:xfrm>
            <a:off x="8825236" y="2748719"/>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dirty="0">
                <a:solidFill>
                  <a:srgbClr val="755197"/>
                </a:solidFill>
                <a:latin typeface="Calibri"/>
                <a:ea typeface="Calibri"/>
                <a:cs typeface="Calibri"/>
                <a:sym typeface="Calibri"/>
              </a:rPr>
              <a:t>أهداف النظام</a:t>
            </a:r>
            <a:br>
              <a:rPr lang="ar-EG" sz="5400" b="1" dirty="0">
                <a:solidFill>
                  <a:srgbClr val="755197"/>
                </a:solidFill>
                <a:latin typeface="Calibri"/>
                <a:ea typeface="Calibri"/>
                <a:cs typeface="Calibri"/>
                <a:sym typeface="Calibri"/>
              </a:rPr>
            </a:br>
            <a:r>
              <a:rPr lang="ar-EG" sz="5400" b="1" dirty="0" err="1">
                <a:solidFill>
                  <a:srgbClr val="755197"/>
                </a:solidFill>
                <a:latin typeface="Calibri"/>
                <a:ea typeface="Calibri"/>
                <a:cs typeface="Calibri"/>
                <a:sym typeface="Calibri"/>
              </a:rPr>
              <a:t>Platform</a:t>
            </a:r>
            <a:r>
              <a:rPr lang="ar-EG" sz="5400" b="1" dirty="0">
                <a:solidFill>
                  <a:srgbClr val="755197"/>
                </a:solidFill>
                <a:latin typeface="Calibri"/>
                <a:ea typeface="Calibri"/>
                <a:cs typeface="Calibri"/>
                <a:sym typeface="Calibri"/>
              </a:rPr>
              <a:t> </a:t>
            </a:r>
            <a:r>
              <a:rPr lang="ar-EG" sz="5400" b="1" dirty="0" err="1">
                <a:solidFill>
                  <a:srgbClr val="755197"/>
                </a:solidFill>
                <a:latin typeface="Calibri"/>
                <a:ea typeface="Calibri"/>
                <a:cs typeface="Calibri"/>
                <a:sym typeface="Calibri"/>
              </a:rPr>
              <a:t>objectives</a:t>
            </a:r>
            <a:endParaRPr sz="5400" b="1" i="0" u="none" strike="noStrike" cap="none" dirty="0">
              <a:solidFill>
                <a:srgbClr val="755197"/>
              </a:solidFill>
              <a:latin typeface="Calibri"/>
              <a:ea typeface="Calibri"/>
              <a:cs typeface="Calibri"/>
              <a:sym typeface="Calibri"/>
            </a:endParaRPr>
          </a:p>
        </p:txBody>
      </p:sp>
      <p:sp>
        <p:nvSpPr>
          <p:cNvPr id="75" name="Google Shape;75;p3"/>
          <p:cNvSpPr txBox="1"/>
          <p:nvPr/>
        </p:nvSpPr>
        <p:spPr>
          <a:xfrm>
            <a:off x="2980268" y="5333954"/>
            <a:ext cx="18192302" cy="6104235"/>
          </a:xfrm>
          <a:prstGeom prst="rect">
            <a:avLst/>
          </a:prstGeom>
          <a:noFill/>
          <a:ln w="57150" cap="flat" cmpd="sng">
            <a:solidFill>
              <a:srgbClr val="755197"/>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Helvetica Neue"/>
              <a:ea typeface="Helvetica Neue"/>
              <a:cs typeface="Helvetica Neue"/>
              <a:sym typeface="Helvetica Neue"/>
            </a:endParaRPr>
          </a:p>
          <a:p>
            <a:pPr marL="0" marR="0" lvl="0" indent="0" algn="ctr" rtl="1">
              <a:lnSpc>
                <a:spcPct val="100000"/>
              </a:lnSpc>
              <a:spcBef>
                <a:spcPts val="0"/>
              </a:spcBef>
              <a:spcAft>
                <a:spcPts val="0"/>
              </a:spcAft>
              <a:buClr>
                <a:srgbClr val="000000"/>
              </a:buClr>
              <a:buSzPts val="3600"/>
              <a:buFont typeface="Helvetica Neue"/>
              <a:buNone/>
            </a:pPr>
            <a:endParaRPr sz="3600" b="1" i="0" u="none" strike="noStrike" cap="none" dirty="0">
              <a:solidFill>
                <a:schemeClr val="bg1">
                  <a:lumMod val="10000"/>
                </a:schemeClr>
              </a:solidFill>
              <a:latin typeface="Helvetica Neue"/>
              <a:ea typeface="Helvetica Neue"/>
              <a:cs typeface="Helvetica Neue"/>
              <a:sym typeface="Helvetica Neue"/>
            </a:endParaRPr>
          </a:p>
          <a:p>
            <a:pPr marL="0" marR="0" lvl="0" indent="0" algn="ctr" rtl="1">
              <a:lnSpc>
                <a:spcPct val="100000"/>
              </a:lnSpc>
              <a:spcBef>
                <a:spcPts val="0"/>
              </a:spcBef>
              <a:spcAft>
                <a:spcPts val="0"/>
              </a:spcAft>
              <a:buClr>
                <a:srgbClr val="000000"/>
              </a:buClr>
              <a:buSzPts val="3000"/>
              <a:buFont typeface="Helvetica Neue"/>
              <a:buNone/>
            </a:pPr>
            <a:r>
              <a:rPr lang="en-US" sz="5400" b="1" dirty="0" err="1">
                <a:solidFill>
                  <a:schemeClr val="accent1">
                    <a:lumMod val="75000"/>
                  </a:schemeClr>
                </a:solidFill>
                <a:latin typeface="Calibri"/>
                <a:cs typeface="Calibri"/>
                <a:sym typeface="Helvetica Neue"/>
              </a:rPr>
              <a:t>يهدف</a:t>
            </a:r>
            <a:r>
              <a:rPr lang="en-US" sz="5400" b="1" dirty="0">
                <a:solidFill>
                  <a:schemeClr val="accent1">
                    <a:lumMod val="75000"/>
                  </a:schemeClr>
                </a:solidFill>
                <a:latin typeface="Calibri"/>
                <a:cs typeface="Calibri"/>
                <a:sym typeface="Helvetica Neue"/>
              </a:rPr>
              <a:t> </a:t>
            </a:r>
            <a:r>
              <a:rPr lang="ar-SA" sz="5400" b="1" dirty="0">
                <a:solidFill>
                  <a:schemeClr val="accent1">
                    <a:lumMod val="75000"/>
                  </a:schemeClr>
                </a:solidFill>
                <a:latin typeface="Calibri"/>
                <a:cs typeface="Calibri"/>
                <a:sym typeface="Helvetica Neue"/>
              </a:rPr>
              <a:t>جهاز</a:t>
            </a:r>
            <a:r>
              <a:rPr lang="en-US" sz="5400" b="1" dirty="0">
                <a:solidFill>
                  <a:schemeClr val="accent1">
                    <a:lumMod val="75000"/>
                  </a:schemeClr>
                </a:solidFill>
                <a:latin typeface="Calibri"/>
                <a:cs typeface="Calibri"/>
                <a:sym typeface="Helvetica Neue"/>
              </a:rPr>
              <a:t>Serene </a:t>
            </a:r>
            <a:r>
              <a:rPr lang="ar-SA" sz="5400" b="1" dirty="0">
                <a:solidFill>
                  <a:schemeClr val="accent1">
                    <a:lumMod val="75000"/>
                  </a:schemeClr>
                </a:solidFill>
                <a:latin typeface="Calibri"/>
                <a:cs typeface="Calibri"/>
                <a:sym typeface="Helvetica Neue"/>
              </a:rPr>
              <a:t> </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إلى</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مساعدة</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الأشخاص</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على</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خفض</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نسبة</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التوتر</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للتمتع</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بمعدلات</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تركيز</a:t>
            </a:r>
            <a:r>
              <a:rPr lang="en-US" sz="5400" b="1" dirty="0">
                <a:solidFill>
                  <a:schemeClr val="accent1">
                    <a:lumMod val="75000"/>
                  </a:schemeClr>
                </a:solidFill>
                <a:latin typeface="Calibri"/>
                <a:cs typeface="Calibri"/>
                <a:sym typeface="Helvetica Neue"/>
              </a:rPr>
              <a:t> و </a:t>
            </a:r>
            <a:r>
              <a:rPr lang="en-US" sz="5400" b="1" dirty="0" err="1">
                <a:solidFill>
                  <a:schemeClr val="accent1">
                    <a:lumMod val="75000"/>
                  </a:schemeClr>
                </a:solidFill>
                <a:latin typeface="Calibri"/>
                <a:cs typeface="Calibri"/>
                <a:sym typeface="Helvetica Neue"/>
              </a:rPr>
              <a:t>أداء</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عالي</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للأنشطة</a:t>
            </a:r>
            <a:r>
              <a:rPr lang="en-US" sz="5400" b="1" dirty="0">
                <a:solidFill>
                  <a:schemeClr val="accent1">
                    <a:lumMod val="75000"/>
                  </a:schemeClr>
                </a:solidFill>
                <a:latin typeface="Calibri"/>
                <a:cs typeface="Calibri"/>
                <a:sym typeface="Helvetica Neue"/>
              </a:rPr>
              <a:t> </a:t>
            </a:r>
            <a:r>
              <a:rPr lang="en-US" sz="5400" b="1" dirty="0" err="1">
                <a:solidFill>
                  <a:schemeClr val="accent1">
                    <a:lumMod val="75000"/>
                  </a:schemeClr>
                </a:solidFill>
                <a:latin typeface="Calibri"/>
                <a:cs typeface="Calibri"/>
                <a:sym typeface="Helvetica Neue"/>
              </a:rPr>
              <a:t>اليومية</a:t>
            </a:r>
            <a:r>
              <a:rPr lang="en-US" sz="5400" b="1" dirty="0">
                <a:solidFill>
                  <a:schemeClr val="accent1">
                    <a:lumMod val="75000"/>
                  </a:schemeClr>
                </a:solidFill>
                <a:latin typeface="Calibri"/>
                <a:cs typeface="Calibri"/>
                <a:sym typeface="Helvetica Neue"/>
              </a:rPr>
              <a:t>   </a:t>
            </a:r>
            <a:endParaRPr sz="5400" b="1" dirty="0">
              <a:solidFill>
                <a:schemeClr val="accent1">
                  <a:lumMod val="75000"/>
                </a:schemeClr>
              </a:solidFill>
              <a:latin typeface="Calibri"/>
              <a:cs typeface="Calibri"/>
              <a:sym typeface="Helvetica Neue"/>
            </a:endParaRPr>
          </a:p>
          <a:p>
            <a:pPr marL="0" marR="0" lvl="0" indent="0" algn="l"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p:txBody>
      </p:sp>
      <p:pic>
        <p:nvPicPr>
          <p:cNvPr id="76" name="Google Shape;76;p3" descr="Target Audience with solid fill"/>
          <p:cNvPicPr preferRelativeResize="0"/>
          <p:nvPr/>
        </p:nvPicPr>
        <p:blipFill rotWithShape="1">
          <a:blip r:embed="rId3">
            <a:alphaModFix/>
          </a:blip>
          <a:srcRect/>
          <a:stretch/>
        </p:blipFill>
        <p:spPr>
          <a:xfrm>
            <a:off x="4565741" y="2606269"/>
            <a:ext cx="2049800" cy="2049800"/>
          </a:xfrm>
          <a:prstGeom prst="rect">
            <a:avLst/>
          </a:prstGeom>
          <a:noFill/>
          <a:ln>
            <a:noFill/>
          </a:ln>
        </p:spPr>
      </p:pic>
      <p:pic>
        <p:nvPicPr>
          <p:cNvPr id="77" name="Google Shape;77;p3"/>
          <p:cNvPicPr preferRelativeResize="0"/>
          <p:nvPr/>
        </p:nvPicPr>
        <p:blipFill>
          <a:blip r:embed="rId4">
            <a:alphaModFix/>
          </a:blip>
          <a:stretch>
            <a:fillRect/>
          </a:stretch>
        </p:blipFill>
        <p:spPr>
          <a:xfrm>
            <a:off x="260479" y="9"/>
            <a:ext cx="4429125" cy="1914525"/>
          </a:xfrm>
          <a:prstGeom prst="rect">
            <a:avLst/>
          </a:prstGeom>
          <a:noFill/>
          <a:ln>
            <a:noFill/>
          </a:ln>
        </p:spPr>
      </p:pic>
    </p:spTree>
    <p:extLst>
      <p:ext uri="{BB962C8B-B14F-4D97-AF65-F5344CB8AC3E}">
        <p14:creationId xmlns:p14="http://schemas.microsoft.com/office/powerpoint/2010/main" val="32343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p:nvPr/>
        </p:nvSpPr>
        <p:spPr>
          <a:xfrm>
            <a:off x="8825250" y="2376186"/>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dirty="0">
                <a:solidFill>
                  <a:srgbClr val="755197"/>
                </a:solidFill>
                <a:latin typeface="Calibri"/>
                <a:ea typeface="Calibri"/>
                <a:cs typeface="Calibri"/>
                <a:sym typeface="Calibri"/>
              </a:rPr>
              <a:t>وظيفة النظام</a:t>
            </a:r>
            <a:br>
              <a:rPr lang="ar-EG" sz="5400" b="1" dirty="0">
                <a:solidFill>
                  <a:srgbClr val="755197"/>
                </a:solidFill>
                <a:latin typeface="Calibri"/>
                <a:ea typeface="Calibri"/>
                <a:cs typeface="Calibri"/>
                <a:sym typeface="Calibri"/>
              </a:rPr>
            </a:br>
            <a:r>
              <a:rPr lang="ar-EG" sz="5400" b="1" dirty="0" err="1">
                <a:solidFill>
                  <a:srgbClr val="755197"/>
                </a:solidFill>
                <a:latin typeface="Calibri"/>
                <a:ea typeface="Calibri"/>
                <a:cs typeface="Calibri"/>
                <a:sym typeface="Calibri"/>
              </a:rPr>
              <a:t>Platform</a:t>
            </a:r>
            <a:r>
              <a:rPr lang="ar-EG" sz="5400" b="1" dirty="0">
                <a:solidFill>
                  <a:srgbClr val="755197"/>
                </a:solidFill>
                <a:latin typeface="Calibri"/>
                <a:ea typeface="Calibri"/>
                <a:cs typeface="Calibri"/>
                <a:sym typeface="Calibri"/>
              </a:rPr>
              <a:t> </a:t>
            </a:r>
            <a:r>
              <a:rPr lang="ar-EG" sz="5400" b="1" dirty="0" err="1">
                <a:solidFill>
                  <a:srgbClr val="755197"/>
                </a:solidFill>
                <a:latin typeface="Calibri"/>
                <a:ea typeface="Calibri"/>
                <a:cs typeface="Calibri"/>
                <a:sym typeface="Calibri"/>
              </a:rPr>
              <a:t>functions</a:t>
            </a:r>
            <a:endParaRPr sz="5400" b="1" i="0" u="none" strike="noStrike" cap="none" dirty="0">
              <a:solidFill>
                <a:srgbClr val="755197"/>
              </a:solidFill>
              <a:latin typeface="Calibri"/>
              <a:ea typeface="Calibri"/>
              <a:cs typeface="Calibri"/>
              <a:sym typeface="Calibri"/>
            </a:endParaRPr>
          </a:p>
        </p:txBody>
      </p:sp>
      <p:pic>
        <p:nvPicPr>
          <p:cNvPr id="83" name="Google Shape;83;p4" descr="Bar chart with solid fill"/>
          <p:cNvPicPr preferRelativeResize="0"/>
          <p:nvPr/>
        </p:nvPicPr>
        <p:blipFill rotWithShape="1">
          <a:blip r:embed="rId3">
            <a:alphaModFix/>
          </a:blip>
          <a:srcRect/>
          <a:stretch/>
        </p:blipFill>
        <p:spPr>
          <a:xfrm>
            <a:off x="4508129" y="2748722"/>
            <a:ext cx="1764900" cy="1764900"/>
          </a:xfrm>
          <a:prstGeom prst="rect">
            <a:avLst/>
          </a:prstGeom>
          <a:noFill/>
          <a:ln>
            <a:noFill/>
          </a:ln>
        </p:spPr>
      </p:pic>
      <p:pic>
        <p:nvPicPr>
          <p:cNvPr id="85" name="Google Shape;85;p4"/>
          <p:cNvPicPr preferRelativeResize="0"/>
          <p:nvPr/>
        </p:nvPicPr>
        <p:blipFill>
          <a:blip r:embed="rId4">
            <a:alphaModFix/>
          </a:blip>
          <a:stretch>
            <a:fillRect/>
          </a:stretch>
        </p:blipFill>
        <p:spPr>
          <a:xfrm>
            <a:off x="260479" y="9"/>
            <a:ext cx="4429125" cy="1914525"/>
          </a:xfrm>
          <a:prstGeom prst="rect">
            <a:avLst/>
          </a:prstGeom>
          <a:noFill/>
          <a:ln>
            <a:noFill/>
          </a:ln>
        </p:spPr>
      </p:pic>
      <p:pic>
        <p:nvPicPr>
          <p:cNvPr id="1026" name="Picture 2" descr="Fig. 6">
            <a:extLst>
              <a:ext uri="{FF2B5EF4-FFF2-40B4-BE49-F238E27FC236}">
                <a16:creationId xmlns:a16="http://schemas.microsoft.com/office/drawing/2014/main" id="{3E5FC0A0-CB91-A939-EF93-7006EBDAD23A}"/>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75041" y="5347810"/>
            <a:ext cx="9210074" cy="6476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AC1FE0-68C4-1A9F-1966-04C64660DF6D}"/>
              </a:ext>
            </a:extLst>
          </p:cNvPr>
          <p:cNvSpPr txBox="1"/>
          <p:nvPr/>
        </p:nvSpPr>
        <p:spPr>
          <a:xfrm>
            <a:off x="2143949" y="11946885"/>
            <a:ext cx="10048051" cy="738664"/>
          </a:xfrm>
          <a:prstGeom prst="rect">
            <a:avLst/>
          </a:prstGeom>
          <a:noFill/>
        </p:spPr>
        <p:txBody>
          <a:bodyPr wrap="square">
            <a:spAutoFit/>
          </a:bodyPr>
          <a:lstStyle/>
          <a:p>
            <a:pPr algn="l"/>
            <a:r>
              <a:rPr lang="en-GB" b="0" i="0" dirty="0">
                <a:solidFill>
                  <a:srgbClr val="737373"/>
                </a:solidFill>
                <a:effectLst/>
                <a:latin typeface="Calibri Light" panose="020F0302020204030204" pitchFamily="34" charset="0"/>
                <a:cs typeface="Calibri Light" panose="020F0302020204030204" pitchFamily="34" charset="0"/>
              </a:rPr>
              <a:t> GSR signal.</a:t>
            </a:r>
          </a:p>
          <a:p>
            <a:r>
              <a:rPr lang="en-GB" b="0" i="0" dirty="0">
                <a:solidFill>
                  <a:srgbClr val="737373"/>
                </a:solidFill>
                <a:effectLst/>
                <a:latin typeface="Calibri Light" panose="020F0302020204030204" pitchFamily="34" charset="0"/>
                <a:cs typeface="Calibri Light" panose="020F0302020204030204" pitchFamily="34" charset="0"/>
              </a:rPr>
              <a:t>Adapted from M.V. </a:t>
            </a:r>
            <a:r>
              <a:rPr lang="en-GB" b="0" i="0" dirty="0" err="1">
                <a:solidFill>
                  <a:srgbClr val="737373"/>
                </a:solidFill>
                <a:effectLst/>
                <a:latin typeface="Calibri Light" panose="020F0302020204030204" pitchFamily="34" charset="0"/>
                <a:cs typeface="Calibri Light" panose="020F0302020204030204" pitchFamily="34" charset="0"/>
              </a:rPr>
              <a:t>Villarejo</a:t>
            </a:r>
            <a:r>
              <a:rPr lang="en-GB" b="0" i="0" dirty="0">
                <a:solidFill>
                  <a:srgbClr val="737373"/>
                </a:solidFill>
                <a:effectLst/>
                <a:latin typeface="Calibri Light" panose="020F0302020204030204" pitchFamily="34" charset="0"/>
                <a:cs typeface="Calibri Light" panose="020F0302020204030204" pitchFamily="34" charset="0"/>
              </a:rPr>
              <a:t>, B.G. </a:t>
            </a:r>
            <a:r>
              <a:rPr lang="en-GB" b="0" i="0" dirty="0" err="1">
                <a:solidFill>
                  <a:srgbClr val="737373"/>
                </a:solidFill>
                <a:effectLst/>
                <a:latin typeface="Calibri Light" panose="020F0302020204030204" pitchFamily="34" charset="0"/>
                <a:cs typeface="Calibri Light" panose="020F0302020204030204" pitchFamily="34" charset="0"/>
              </a:rPr>
              <a:t>Zapirain</a:t>
            </a:r>
            <a:r>
              <a:rPr lang="en-GB" b="0" i="0" dirty="0">
                <a:solidFill>
                  <a:srgbClr val="737373"/>
                </a:solidFill>
                <a:effectLst/>
                <a:latin typeface="Calibri Light" panose="020F0302020204030204" pitchFamily="34" charset="0"/>
                <a:cs typeface="Calibri Light" panose="020F0302020204030204" pitchFamily="34" charset="0"/>
              </a:rPr>
              <a:t>, A.M. </a:t>
            </a:r>
            <a:r>
              <a:rPr lang="en-GB" b="0" i="0" dirty="0" err="1">
                <a:solidFill>
                  <a:srgbClr val="737373"/>
                </a:solidFill>
                <a:effectLst/>
                <a:latin typeface="Calibri Light" panose="020F0302020204030204" pitchFamily="34" charset="0"/>
                <a:cs typeface="Calibri Light" panose="020F0302020204030204" pitchFamily="34" charset="0"/>
              </a:rPr>
              <a:t>Zorrilla</a:t>
            </a:r>
            <a:r>
              <a:rPr lang="en-GB" b="0" i="0" dirty="0">
                <a:solidFill>
                  <a:srgbClr val="737373"/>
                </a:solidFill>
                <a:effectLst/>
                <a:latin typeface="Calibri Light" panose="020F0302020204030204" pitchFamily="34" charset="0"/>
                <a:cs typeface="Calibri Light" panose="020F0302020204030204" pitchFamily="34" charset="0"/>
              </a:rPr>
              <a:t>, A stress sensor based on Galvanic Skin Response (GSR) controlled by ZigBee, Sensors 12(5) (2012) 6075–6101, doi:10.3390/s120506075</a:t>
            </a:r>
            <a:endParaRPr lang="en-GB" dirty="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12FE0011-5635-111B-D7DF-FD2931011551}"/>
              </a:ext>
            </a:extLst>
          </p:cNvPr>
          <p:cNvPicPr>
            <a:picLocks noChangeAspect="1"/>
          </p:cNvPicPr>
          <p:nvPr/>
        </p:nvPicPr>
        <p:blipFill rotWithShape="1">
          <a:blip r:embed="rId6">
            <a:duotone>
              <a:prstClr val="black"/>
              <a:schemeClr val="accent1">
                <a:tint val="45000"/>
                <a:satMod val="400000"/>
              </a:schemeClr>
            </a:duotone>
          </a:blip>
          <a:srcRect l="39195" t="14900" r="40524" b="20562"/>
          <a:stretch/>
        </p:blipFill>
        <p:spPr>
          <a:xfrm>
            <a:off x="16245044" y="4141086"/>
            <a:ext cx="4447489" cy="7130443"/>
          </a:xfrm>
          <a:prstGeom prst="rect">
            <a:avLst/>
          </a:prstGeom>
        </p:spPr>
      </p:pic>
      <p:pic>
        <p:nvPicPr>
          <p:cNvPr id="8" name="Picture 7">
            <a:extLst>
              <a:ext uri="{FF2B5EF4-FFF2-40B4-BE49-F238E27FC236}">
                <a16:creationId xmlns:a16="http://schemas.microsoft.com/office/drawing/2014/main" id="{3D3DD1F7-F013-67B1-1D89-27B91535A536}"/>
              </a:ext>
            </a:extLst>
          </p:cNvPr>
          <p:cNvPicPr>
            <a:picLocks noChangeAspect="1"/>
          </p:cNvPicPr>
          <p:nvPr/>
        </p:nvPicPr>
        <p:blipFill>
          <a:blip r:embed="rId7">
            <a:duotone>
              <a:schemeClr val="accent2">
                <a:shade val="45000"/>
                <a:satMod val="135000"/>
              </a:schemeClr>
              <a:prstClr val="white"/>
            </a:duotone>
          </a:blip>
          <a:stretch>
            <a:fillRect/>
          </a:stretch>
        </p:blipFill>
        <p:spPr>
          <a:xfrm flipH="1">
            <a:off x="12877613" y="7562853"/>
            <a:ext cx="2362386" cy="1764900"/>
          </a:xfrm>
          <a:prstGeom prst="rect">
            <a:avLst/>
          </a:prstGeom>
        </p:spPr>
      </p:pic>
    </p:spTree>
    <p:extLst>
      <p:ext uri="{BB962C8B-B14F-4D97-AF65-F5344CB8AC3E}">
        <p14:creationId xmlns:p14="http://schemas.microsoft.com/office/powerpoint/2010/main" val="224348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p:nvPr/>
        </p:nvSpPr>
        <p:spPr>
          <a:xfrm>
            <a:off x="8825236" y="2748719"/>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a:solidFill>
                  <a:srgbClr val="755197"/>
                </a:solidFill>
                <a:latin typeface="Calibri"/>
                <a:ea typeface="Calibri"/>
                <a:cs typeface="Calibri"/>
                <a:sym typeface="Calibri"/>
              </a:rPr>
              <a:t>وظيفة النظام</a:t>
            </a:r>
            <a:br>
              <a:rPr lang="ar-EG" sz="5400" b="1">
                <a:solidFill>
                  <a:srgbClr val="755197"/>
                </a:solidFill>
                <a:latin typeface="Calibri"/>
                <a:ea typeface="Calibri"/>
                <a:cs typeface="Calibri"/>
                <a:sym typeface="Calibri"/>
              </a:rPr>
            </a:br>
            <a:r>
              <a:rPr lang="ar-EG" sz="5400" b="1">
                <a:solidFill>
                  <a:srgbClr val="755197"/>
                </a:solidFill>
                <a:latin typeface="Calibri"/>
                <a:ea typeface="Calibri"/>
                <a:cs typeface="Calibri"/>
                <a:sym typeface="Calibri"/>
              </a:rPr>
              <a:t>Platform functions</a:t>
            </a:r>
            <a:endParaRPr sz="5400" b="1" i="0" u="none" strike="noStrike" cap="none">
              <a:solidFill>
                <a:srgbClr val="755197"/>
              </a:solidFill>
              <a:latin typeface="Calibri"/>
              <a:ea typeface="Calibri"/>
              <a:cs typeface="Calibri"/>
              <a:sym typeface="Calibri"/>
            </a:endParaRPr>
          </a:p>
        </p:txBody>
      </p:sp>
      <p:pic>
        <p:nvPicPr>
          <p:cNvPr id="83" name="Google Shape;83;p4" descr="Bar chart with solid fill"/>
          <p:cNvPicPr preferRelativeResize="0"/>
          <p:nvPr/>
        </p:nvPicPr>
        <p:blipFill rotWithShape="1">
          <a:blip r:embed="rId3">
            <a:alphaModFix/>
          </a:blip>
          <a:srcRect/>
          <a:stretch/>
        </p:blipFill>
        <p:spPr>
          <a:xfrm>
            <a:off x="4508129" y="2748722"/>
            <a:ext cx="1764900" cy="1764900"/>
          </a:xfrm>
          <a:prstGeom prst="rect">
            <a:avLst/>
          </a:prstGeom>
          <a:noFill/>
          <a:ln>
            <a:noFill/>
          </a:ln>
        </p:spPr>
      </p:pic>
      <p:sp>
        <p:nvSpPr>
          <p:cNvPr id="84" name="Google Shape;84;p4"/>
          <p:cNvSpPr txBox="1"/>
          <p:nvPr/>
        </p:nvSpPr>
        <p:spPr>
          <a:xfrm>
            <a:off x="2004325" y="7072611"/>
            <a:ext cx="19303800" cy="3980577"/>
          </a:xfrm>
          <a:prstGeom prst="rect">
            <a:avLst/>
          </a:prstGeom>
          <a:noFill/>
          <a:ln w="57150" cap="flat" cmpd="sng">
            <a:solidFill>
              <a:srgbClr val="755197"/>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Helvetica Neue"/>
              <a:ea typeface="Helvetica Neue"/>
              <a:cs typeface="Helvetica Neue"/>
              <a:sym typeface="Helvetica Neue"/>
            </a:endParaRPr>
          </a:p>
          <a:p>
            <a:pPr marL="0" marR="0" lvl="0" indent="0" algn="ctr" rtl="1">
              <a:lnSpc>
                <a:spcPct val="100000"/>
              </a:lnSpc>
              <a:spcBef>
                <a:spcPts val="0"/>
              </a:spcBef>
              <a:spcAft>
                <a:spcPts val="0"/>
              </a:spcAft>
              <a:buClr>
                <a:srgbClr val="000000"/>
              </a:buClr>
              <a:buSzPts val="3600"/>
              <a:buFont typeface="Helvetica Neue"/>
              <a:buNone/>
            </a:pPr>
            <a:endParaRPr sz="36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p:txBody>
      </p:sp>
      <p:pic>
        <p:nvPicPr>
          <p:cNvPr id="85" name="Google Shape;85;p4"/>
          <p:cNvPicPr preferRelativeResize="0"/>
          <p:nvPr/>
        </p:nvPicPr>
        <p:blipFill>
          <a:blip r:embed="rId4">
            <a:alphaModFix/>
          </a:blip>
          <a:stretch>
            <a:fillRect/>
          </a:stretch>
        </p:blipFill>
        <p:spPr>
          <a:xfrm>
            <a:off x="260479" y="9"/>
            <a:ext cx="4429125" cy="1914525"/>
          </a:xfrm>
          <a:prstGeom prst="rect">
            <a:avLst/>
          </a:prstGeom>
          <a:noFill/>
          <a:ln>
            <a:noFill/>
          </a:ln>
        </p:spPr>
      </p:pic>
      <p:pic>
        <p:nvPicPr>
          <p:cNvPr id="3" name="Picture 2">
            <a:extLst>
              <a:ext uri="{FF2B5EF4-FFF2-40B4-BE49-F238E27FC236}">
                <a16:creationId xmlns:a16="http://schemas.microsoft.com/office/drawing/2014/main" id="{8A8CF826-B88C-E4AD-9E7E-86817B3EBE6F}"/>
              </a:ext>
            </a:extLst>
          </p:cNvPr>
          <p:cNvPicPr>
            <a:picLocks noChangeAspect="1"/>
          </p:cNvPicPr>
          <p:nvPr/>
        </p:nvPicPr>
        <p:blipFill>
          <a:blip r:embed="rId5">
            <a:duotone>
              <a:schemeClr val="accent1">
                <a:shade val="45000"/>
                <a:satMod val="135000"/>
              </a:schemeClr>
              <a:prstClr val="white"/>
            </a:duotone>
          </a:blip>
          <a:stretch>
            <a:fillRect/>
          </a:stretch>
        </p:blipFill>
        <p:spPr>
          <a:xfrm>
            <a:off x="16393114" y="7919898"/>
            <a:ext cx="2285999" cy="2285999"/>
          </a:xfrm>
          <a:prstGeom prst="rect">
            <a:avLst/>
          </a:prstGeom>
        </p:spPr>
      </p:pic>
      <p:pic>
        <p:nvPicPr>
          <p:cNvPr id="5" name="Picture 4">
            <a:extLst>
              <a:ext uri="{FF2B5EF4-FFF2-40B4-BE49-F238E27FC236}">
                <a16:creationId xmlns:a16="http://schemas.microsoft.com/office/drawing/2014/main" id="{D2DFFCA4-6DA7-048B-D880-C471D6CC43E3}"/>
              </a:ext>
            </a:extLst>
          </p:cNvPr>
          <p:cNvPicPr>
            <a:picLocks noChangeAspect="1"/>
          </p:cNvPicPr>
          <p:nvPr/>
        </p:nvPicPr>
        <p:blipFill>
          <a:blip r:embed="rId6">
            <a:duotone>
              <a:schemeClr val="accent2">
                <a:shade val="45000"/>
                <a:satMod val="135000"/>
              </a:schemeClr>
              <a:prstClr val="white"/>
            </a:duotone>
          </a:blip>
          <a:stretch>
            <a:fillRect/>
          </a:stretch>
        </p:blipFill>
        <p:spPr>
          <a:xfrm>
            <a:off x="10788131" y="7919897"/>
            <a:ext cx="2285999" cy="2285999"/>
          </a:xfrm>
          <a:prstGeom prst="rect">
            <a:avLst/>
          </a:prstGeom>
        </p:spPr>
      </p:pic>
      <p:pic>
        <p:nvPicPr>
          <p:cNvPr id="9" name="Picture 8">
            <a:extLst>
              <a:ext uri="{FF2B5EF4-FFF2-40B4-BE49-F238E27FC236}">
                <a16:creationId xmlns:a16="http://schemas.microsoft.com/office/drawing/2014/main" id="{DA4B66BE-2495-9269-CF1C-C7680AD43330}"/>
              </a:ext>
            </a:extLst>
          </p:cNvPr>
          <p:cNvPicPr>
            <a:picLocks noChangeAspect="1"/>
          </p:cNvPicPr>
          <p:nvPr/>
        </p:nvPicPr>
        <p:blipFill>
          <a:blip r:embed="rId7">
            <a:lum bright="70000" contrast="-70000"/>
          </a:blip>
          <a:stretch>
            <a:fillRect/>
          </a:stretch>
        </p:blipFill>
        <p:spPr>
          <a:xfrm flipH="1">
            <a:off x="14114660" y="8534400"/>
            <a:ext cx="1640242" cy="1137296"/>
          </a:xfrm>
          <a:prstGeom prst="rect">
            <a:avLst/>
          </a:prstGeom>
        </p:spPr>
      </p:pic>
      <p:pic>
        <p:nvPicPr>
          <p:cNvPr id="10" name="Picture 9">
            <a:extLst>
              <a:ext uri="{FF2B5EF4-FFF2-40B4-BE49-F238E27FC236}">
                <a16:creationId xmlns:a16="http://schemas.microsoft.com/office/drawing/2014/main" id="{26666829-780F-DD13-110F-342D1DFA6F59}"/>
              </a:ext>
            </a:extLst>
          </p:cNvPr>
          <p:cNvPicPr>
            <a:picLocks noChangeAspect="1"/>
          </p:cNvPicPr>
          <p:nvPr/>
        </p:nvPicPr>
        <p:blipFill>
          <a:blip r:embed="rId7">
            <a:lum bright="70000" contrast="-70000"/>
          </a:blip>
          <a:stretch>
            <a:fillRect/>
          </a:stretch>
        </p:blipFill>
        <p:spPr>
          <a:xfrm flipH="1">
            <a:off x="8181108" y="8534400"/>
            <a:ext cx="1640242" cy="1137296"/>
          </a:xfrm>
          <a:prstGeom prst="rect">
            <a:avLst/>
          </a:prstGeom>
        </p:spPr>
      </p:pic>
      <p:pic>
        <p:nvPicPr>
          <p:cNvPr id="11" name="Picture 10">
            <a:extLst>
              <a:ext uri="{FF2B5EF4-FFF2-40B4-BE49-F238E27FC236}">
                <a16:creationId xmlns:a16="http://schemas.microsoft.com/office/drawing/2014/main" id="{C99DB79C-2E76-CE25-BD61-6E14CBA58371}"/>
              </a:ext>
            </a:extLst>
          </p:cNvPr>
          <p:cNvPicPr>
            <a:picLocks noChangeAspect="1"/>
          </p:cNvPicPr>
          <p:nvPr/>
        </p:nvPicPr>
        <p:blipFill>
          <a:blip r:embed="rId8">
            <a:duotone>
              <a:schemeClr val="accent3">
                <a:shade val="45000"/>
                <a:satMod val="135000"/>
              </a:schemeClr>
              <a:prstClr val="white"/>
            </a:duotone>
          </a:blip>
          <a:stretch>
            <a:fillRect/>
          </a:stretch>
        </p:blipFill>
        <p:spPr>
          <a:xfrm>
            <a:off x="4230431" y="7919897"/>
            <a:ext cx="2658966" cy="2658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4"/>
          <p:cNvSpPr txBox="1"/>
          <p:nvPr/>
        </p:nvSpPr>
        <p:spPr>
          <a:xfrm>
            <a:off x="8825236" y="2748719"/>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dirty="0">
                <a:solidFill>
                  <a:srgbClr val="755197"/>
                </a:solidFill>
                <a:latin typeface="Calibri"/>
                <a:ea typeface="Calibri"/>
                <a:cs typeface="Calibri"/>
                <a:sym typeface="Calibri"/>
              </a:rPr>
              <a:t>وظيفة النظام</a:t>
            </a:r>
            <a:br>
              <a:rPr lang="ar-EG" sz="5400" b="1" dirty="0">
                <a:solidFill>
                  <a:srgbClr val="755197"/>
                </a:solidFill>
                <a:latin typeface="Calibri"/>
                <a:ea typeface="Calibri"/>
                <a:cs typeface="Calibri"/>
                <a:sym typeface="Calibri"/>
              </a:rPr>
            </a:br>
            <a:r>
              <a:rPr lang="ar-EG" sz="5400" b="1" dirty="0" err="1">
                <a:solidFill>
                  <a:srgbClr val="755197"/>
                </a:solidFill>
                <a:latin typeface="Calibri"/>
                <a:ea typeface="Calibri"/>
                <a:cs typeface="Calibri"/>
                <a:sym typeface="Calibri"/>
              </a:rPr>
              <a:t>Platform</a:t>
            </a:r>
            <a:r>
              <a:rPr lang="ar-EG" sz="5400" b="1" dirty="0">
                <a:solidFill>
                  <a:srgbClr val="755197"/>
                </a:solidFill>
                <a:latin typeface="Calibri"/>
                <a:ea typeface="Calibri"/>
                <a:cs typeface="Calibri"/>
                <a:sym typeface="Calibri"/>
              </a:rPr>
              <a:t> </a:t>
            </a:r>
            <a:r>
              <a:rPr lang="ar-EG" sz="5400" b="1" dirty="0" err="1">
                <a:solidFill>
                  <a:srgbClr val="755197"/>
                </a:solidFill>
                <a:latin typeface="Calibri"/>
                <a:ea typeface="Calibri"/>
                <a:cs typeface="Calibri"/>
                <a:sym typeface="Calibri"/>
              </a:rPr>
              <a:t>functions</a:t>
            </a:r>
            <a:endParaRPr sz="5400" b="1" i="0" u="none" strike="noStrike" cap="none" dirty="0">
              <a:solidFill>
                <a:srgbClr val="755197"/>
              </a:solidFill>
              <a:latin typeface="Calibri"/>
              <a:ea typeface="Calibri"/>
              <a:cs typeface="Calibri"/>
              <a:sym typeface="Calibri"/>
            </a:endParaRPr>
          </a:p>
        </p:txBody>
      </p:sp>
      <p:pic>
        <p:nvPicPr>
          <p:cNvPr id="83" name="Google Shape;83;p4" descr="Bar chart with solid fill"/>
          <p:cNvPicPr preferRelativeResize="0"/>
          <p:nvPr/>
        </p:nvPicPr>
        <p:blipFill rotWithShape="1">
          <a:blip r:embed="rId3">
            <a:alphaModFix/>
          </a:blip>
          <a:srcRect/>
          <a:stretch/>
        </p:blipFill>
        <p:spPr>
          <a:xfrm>
            <a:off x="4508129" y="2748722"/>
            <a:ext cx="1764900" cy="1764900"/>
          </a:xfrm>
          <a:prstGeom prst="rect">
            <a:avLst/>
          </a:prstGeom>
          <a:noFill/>
          <a:ln>
            <a:noFill/>
          </a:ln>
        </p:spPr>
      </p:pic>
      <p:pic>
        <p:nvPicPr>
          <p:cNvPr id="85" name="Google Shape;85;p4"/>
          <p:cNvPicPr preferRelativeResize="0"/>
          <p:nvPr/>
        </p:nvPicPr>
        <p:blipFill>
          <a:blip r:embed="rId4">
            <a:alphaModFix/>
          </a:blip>
          <a:stretch>
            <a:fillRect/>
          </a:stretch>
        </p:blipFill>
        <p:spPr>
          <a:xfrm>
            <a:off x="260479" y="9"/>
            <a:ext cx="4429125" cy="1914525"/>
          </a:xfrm>
          <a:prstGeom prst="rect">
            <a:avLst/>
          </a:prstGeom>
          <a:noFill/>
          <a:ln>
            <a:noFill/>
          </a:ln>
        </p:spPr>
      </p:pic>
      <p:pic>
        <p:nvPicPr>
          <p:cNvPr id="3" name="Picture 2">
            <a:extLst>
              <a:ext uri="{FF2B5EF4-FFF2-40B4-BE49-F238E27FC236}">
                <a16:creationId xmlns:a16="http://schemas.microsoft.com/office/drawing/2014/main" id="{FCB85073-08F5-ECD8-1F6A-A42F166C7CD5}"/>
              </a:ext>
            </a:extLst>
          </p:cNvPr>
          <p:cNvPicPr>
            <a:picLocks noChangeAspect="1"/>
          </p:cNvPicPr>
          <p:nvPr/>
        </p:nvPicPr>
        <p:blipFill>
          <a:blip r:embed="rId5">
            <a:duotone>
              <a:schemeClr val="accent4">
                <a:shade val="45000"/>
                <a:satMod val="135000"/>
              </a:schemeClr>
              <a:prstClr val="white"/>
            </a:duotone>
          </a:blip>
          <a:stretch>
            <a:fillRect/>
          </a:stretch>
        </p:blipFill>
        <p:spPr>
          <a:xfrm>
            <a:off x="3167990" y="5347807"/>
            <a:ext cx="17259601" cy="6924146"/>
          </a:xfrm>
          <a:prstGeom prst="rect">
            <a:avLst/>
          </a:prstGeom>
        </p:spPr>
      </p:pic>
    </p:spTree>
    <p:extLst>
      <p:ext uri="{BB962C8B-B14F-4D97-AF65-F5344CB8AC3E}">
        <p14:creationId xmlns:p14="http://schemas.microsoft.com/office/powerpoint/2010/main" val="293246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5"/>
          <p:cNvSpPr txBox="1"/>
          <p:nvPr/>
        </p:nvSpPr>
        <p:spPr>
          <a:xfrm>
            <a:off x="7856024" y="1249143"/>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dirty="0">
                <a:solidFill>
                  <a:srgbClr val="755197"/>
                </a:solidFill>
                <a:latin typeface="Calibri"/>
                <a:ea typeface="Calibri"/>
                <a:cs typeface="Calibri"/>
                <a:sym typeface="Calibri"/>
              </a:rPr>
              <a:t>تصميم النظام</a:t>
            </a:r>
            <a:br>
              <a:rPr lang="ar-EG" sz="5400" b="1" dirty="0">
                <a:solidFill>
                  <a:srgbClr val="755197"/>
                </a:solidFill>
                <a:latin typeface="Calibri"/>
                <a:ea typeface="Calibri"/>
                <a:cs typeface="Calibri"/>
                <a:sym typeface="Calibri"/>
              </a:rPr>
            </a:br>
            <a:r>
              <a:rPr lang="ar-EG" sz="5400" b="1" dirty="0" err="1">
                <a:solidFill>
                  <a:srgbClr val="755197"/>
                </a:solidFill>
                <a:latin typeface="Calibri"/>
                <a:ea typeface="Calibri"/>
                <a:cs typeface="Calibri"/>
                <a:sym typeface="Calibri"/>
              </a:rPr>
              <a:t>Platform</a:t>
            </a:r>
            <a:r>
              <a:rPr lang="ar-EG" sz="5400" b="1" dirty="0">
                <a:solidFill>
                  <a:srgbClr val="755197"/>
                </a:solidFill>
                <a:latin typeface="Calibri"/>
                <a:ea typeface="Calibri"/>
                <a:cs typeface="Calibri"/>
                <a:sym typeface="Calibri"/>
              </a:rPr>
              <a:t> </a:t>
            </a:r>
            <a:r>
              <a:rPr lang="ar-EG" sz="5400" b="1" dirty="0" err="1">
                <a:solidFill>
                  <a:srgbClr val="755197"/>
                </a:solidFill>
                <a:latin typeface="Calibri"/>
                <a:ea typeface="Calibri"/>
                <a:cs typeface="Calibri"/>
                <a:sym typeface="Calibri"/>
              </a:rPr>
              <a:t>design</a:t>
            </a:r>
            <a:endParaRPr sz="5400" b="1" i="0" u="none" strike="noStrike" cap="none" dirty="0">
              <a:solidFill>
                <a:srgbClr val="755197"/>
              </a:solidFill>
              <a:latin typeface="Calibri"/>
              <a:ea typeface="Calibri"/>
              <a:cs typeface="Calibri"/>
              <a:sym typeface="Calibri"/>
            </a:endParaRPr>
          </a:p>
        </p:txBody>
      </p:sp>
      <p:pic>
        <p:nvPicPr>
          <p:cNvPr id="91" name="Google Shape;91;p5" descr="Programmer male outline"/>
          <p:cNvPicPr preferRelativeResize="0"/>
          <p:nvPr/>
        </p:nvPicPr>
        <p:blipFill rotWithShape="1">
          <a:blip r:embed="rId3">
            <a:alphaModFix/>
          </a:blip>
          <a:srcRect/>
          <a:stretch/>
        </p:blipFill>
        <p:spPr>
          <a:xfrm>
            <a:off x="4689604" y="1149671"/>
            <a:ext cx="1764900" cy="1764900"/>
          </a:xfrm>
          <a:prstGeom prst="rect">
            <a:avLst/>
          </a:prstGeom>
          <a:noFill/>
          <a:ln>
            <a:noFill/>
          </a:ln>
        </p:spPr>
      </p:pic>
      <p:pic>
        <p:nvPicPr>
          <p:cNvPr id="93" name="Google Shape;93;p5"/>
          <p:cNvPicPr preferRelativeResize="0"/>
          <p:nvPr/>
        </p:nvPicPr>
        <p:blipFill>
          <a:blip r:embed="rId4">
            <a:alphaModFix/>
          </a:blip>
          <a:stretch>
            <a:fillRect/>
          </a:stretch>
        </p:blipFill>
        <p:spPr>
          <a:xfrm>
            <a:off x="260479" y="9"/>
            <a:ext cx="4429125" cy="1914525"/>
          </a:xfrm>
          <a:prstGeom prst="rect">
            <a:avLst/>
          </a:prstGeom>
          <a:noFill/>
          <a:ln>
            <a:noFill/>
          </a:ln>
        </p:spPr>
      </p:pic>
      <p:pic>
        <p:nvPicPr>
          <p:cNvPr id="7" name="Picture 6">
            <a:extLst>
              <a:ext uri="{FF2B5EF4-FFF2-40B4-BE49-F238E27FC236}">
                <a16:creationId xmlns:a16="http://schemas.microsoft.com/office/drawing/2014/main" id="{BB4F1D92-3E73-5CA7-B76E-22A23354DC9F}"/>
              </a:ext>
            </a:extLst>
          </p:cNvPr>
          <p:cNvPicPr>
            <a:picLocks noChangeAspect="1"/>
          </p:cNvPicPr>
          <p:nvPr/>
        </p:nvPicPr>
        <p:blipFill>
          <a:blip r:embed="rId5">
            <a:duotone>
              <a:schemeClr val="accent4">
                <a:shade val="45000"/>
                <a:satMod val="135000"/>
              </a:schemeClr>
              <a:prstClr val="white"/>
            </a:duotone>
          </a:blip>
          <a:stretch>
            <a:fillRect/>
          </a:stretch>
        </p:blipFill>
        <p:spPr>
          <a:xfrm>
            <a:off x="5572054" y="2914571"/>
            <a:ext cx="12616551" cy="94528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7BAA0D19-B5AD-3CF9-E911-B65CB365AC78}"/>
              </a:ext>
            </a:extLst>
          </p:cNvPr>
          <p:cNvSpPr/>
          <p:nvPr/>
        </p:nvSpPr>
        <p:spPr>
          <a:xfrm>
            <a:off x="9412365" y="5114541"/>
            <a:ext cx="4793141" cy="6583311"/>
          </a:xfrm>
          <a:prstGeom prst="roundRect">
            <a:avLst/>
          </a:prstGeom>
          <a:solidFill>
            <a:srgbClr val="E3DBEC">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52D023F2-75C8-5A55-6642-177B61F279E2}"/>
              </a:ext>
            </a:extLst>
          </p:cNvPr>
          <p:cNvSpPr/>
          <p:nvPr/>
        </p:nvSpPr>
        <p:spPr>
          <a:xfrm>
            <a:off x="15837505" y="3657332"/>
            <a:ext cx="6733500" cy="8875325"/>
          </a:xfrm>
          <a:prstGeom prst="roundRect">
            <a:avLst/>
          </a:prstGeom>
          <a:solidFill>
            <a:srgbClr val="F6A723">
              <a:alpha val="1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E5FC1B1D-4EEA-276C-CA78-2F48E14840FF}"/>
              </a:ext>
            </a:extLst>
          </p:cNvPr>
          <p:cNvSpPr/>
          <p:nvPr/>
        </p:nvSpPr>
        <p:spPr>
          <a:xfrm>
            <a:off x="17365778" y="4843169"/>
            <a:ext cx="4145232" cy="7171765"/>
          </a:xfrm>
          <a:prstGeom prst="roundRect">
            <a:avLst/>
          </a:prstGeom>
          <a:solidFill>
            <a:srgbClr val="F6A723">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Google Shape;98;p6"/>
          <p:cNvSpPr txBox="1"/>
          <p:nvPr/>
        </p:nvSpPr>
        <p:spPr>
          <a:xfrm>
            <a:off x="8825250" y="1742809"/>
            <a:ext cx="6733500" cy="176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r>
              <a:rPr lang="ar-EG" sz="5400" b="1" dirty="0">
                <a:solidFill>
                  <a:srgbClr val="755197"/>
                </a:solidFill>
                <a:latin typeface="Calibri"/>
                <a:ea typeface="Calibri"/>
                <a:cs typeface="Calibri"/>
                <a:sym typeface="Calibri"/>
              </a:rPr>
              <a:t>الموارد المستخدمة</a:t>
            </a:r>
            <a:br>
              <a:rPr lang="ar-EG" sz="5400" b="1" dirty="0">
                <a:solidFill>
                  <a:srgbClr val="755197"/>
                </a:solidFill>
                <a:latin typeface="Calibri"/>
                <a:ea typeface="Calibri"/>
                <a:cs typeface="Calibri"/>
                <a:sym typeface="Calibri"/>
              </a:rPr>
            </a:br>
            <a:r>
              <a:rPr lang="ar-EG" sz="5400" b="1" dirty="0" err="1">
                <a:solidFill>
                  <a:srgbClr val="755197"/>
                </a:solidFill>
                <a:latin typeface="Calibri"/>
                <a:ea typeface="Calibri"/>
                <a:cs typeface="Calibri"/>
                <a:sym typeface="Calibri"/>
              </a:rPr>
              <a:t>Resources</a:t>
            </a:r>
            <a:endParaRPr sz="5400" b="1" i="0" u="none" strike="noStrike" cap="none" dirty="0">
              <a:solidFill>
                <a:srgbClr val="755197"/>
              </a:solidFill>
              <a:latin typeface="Calibri"/>
              <a:ea typeface="Calibri"/>
              <a:cs typeface="Calibri"/>
              <a:sym typeface="Calibri"/>
            </a:endParaRPr>
          </a:p>
        </p:txBody>
      </p:sp>
      <p:pic>
        <p:nvPicPr>
          <p:cNvPr id="99" name="Google Shape;99;p6" descr="Blueprint outline"/>
          <p:cNvPicPr preferRelativeResize="0"/>
          <p:nvPr/>
        </p:nvPicPr>
        <p:blipFill rotWithShape="1">
          <a:blip r:embed="rId3">
            <a:alphaModFix/>
          </a:blip>
          <a:srcRect/>
          <a:stretch/>
        </p:blipFill>
        <p:spPr>
          <a:xfrm>
            <a:off x="4689604" y="1742809"/>
            <a:ext cx="1558500" cy="1558500"/>
          </a:xfrm>
          <a:prstGeom prst="rect">
            <a:avLst/>
          </a:prstGeom>
          <a:noFill/>
          <a:ln>
            <a:noFill/>
          </a:ln>
        </p:spPr>
      </p:pic>
      <p:pic>
        <p:nvPicPr>
          <p:cNvPr id="101" name="Google Shape;101;p6"/>
          <p:cNvPicPr preferRelativeResize="0"/>
          <p:nvPr/>
        </p:nvPicPr>
        <p:blipFill>
          <a:blip r:embed="rId4">
            <a:alphaModFix/>
          </a:blip>
          <a:stretch>
            <a:fillRect/>
          </a:stretch>
        </p:blipFill>
        <p:spPr>
          <a:xfrm>
            <a:off x="260479" y="9"/>
            <a:ext cx="4429125" cy="1914525"/>
          </a:xfrm>
          <a:prstGeom prst="rect">
            <a:avLst/>
          </a:prstGeom>
          <a:noFill/>
          <a:ln>
            <a:noFill/>
          </a:ln>
        </p:spPr>
      </p:pic>
      <p:sp>
        <p:nvSpPr>
          <p:cNvPr id="4" name="Rectangle: Rounded Corners 3">
            <a:extLst>
              <a:ext uri="{FF2B5EF4-FFF2-40B4-BE49-F238E27FC236}">
                <a16:creationId xmlns:a16="http://schemas.microsoft.com/office/drawing/2014/main" id="{12BB055D-DE4F-2C3C-FB31-D9191A9A6D17}"/>
              </a:ext>
            </a:extLst>
          </p:cNvPr>
          <p:cNvSpPr/>
          <p:nvPr/>
        </p:nvSpPr>
        <p:spPr>
          <a:xfrm>
            <a:off x="8546496" y="3657332"/>
            <a:ext cx="6621786" cy="8875325"/>
          </a:xfrm>
          <a:prstGeom prst="roundRect">
            <a:avLst/>
          </a:prstGeom>
          <a:solidFill>
            <a:srgbClr val="E3DBEC">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0261DE25-5039-0CF5-FCE3-53A5BA45BDB1}"/>
              </a:ext>
            </a:extLst>
          </p:cNvPr>
          <p:cNvSpPr/>
          <p:nvPr/>
        </p:nvSpPr>
        <p:spPr>
          <a:xfrm>
            <a:off x="1723728" y="3657331"/>
            <a:ext cx="5896652" cy="8875325"/>
          </a:xfrm>
          <a:prstGeom prst="roundRect">
            <a:avLst/>
          </a:prstGeom>
          <a:solidFill>
            <a:srgbClr val="36748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D045C8A-6E07-12BF-5719-62863FE49B90}"/>
              </a:ext>
            </a:extLst>
          </p:cNvPr>
          <p:cNvPicPr>
            <a:picLocks noChangeAspect="1"/>
          </p:cNvPicPr>
          <p:nvPr/>
        </p:nvPicPr>
        <p:blipFill>
          <a:blip r:embed="rId5">
            <a:duotone>
              <a:schemeClr val="accent2">
                <a:shade val="45000"/>
                <a:satMod val="135000"/>
              </a:schemeClr>
              <a:prstClr val="white"/>
            </a:duotone>
          </a:blip>
          <a:stretch>
            <a:fillRect/>
          </a:stretch>
        </p:blipFill>
        <p:spPr>
          <a:xfrm>
            <a:off x="16305783" y="4327647"/>
            <a:ext cx="1743682" cy="1743682"/>
          </a:xfrm>
          <a:prstGeom prst="rect">
            <a:avLst/>
          </a:prstGeom>
        </p:spPr>
      </p:pic>
      <p:pic>
        <p:nvPicPr>
          <p:cNvPr id="8" name="Picture 7">
            <a:extLst>
              <a:ext uri="{FF2B5EF4-FFF2-40B4-BE49-F238E27FC236}">
                <a16:creationId xmlns:a16="http://schemas.microsoft.com/office/drawing/2014/main" id="{C1CCFC1F-ED3D-0E31-06CF-8D76DA7A0A39}"/>
              </a:ext>
            </a:extLst>
          </p:cNvPr>
          <p:cNvPicPr>
            <a:picLocks noChangeAspect="1"/>
          </p:cNvPicPr>
          <p:nvPr/>
        </p:nvPicPr>
        <p:blipFill>
          <a:blip r:embed="rId6">
            <a:duotone>
              <a:schemeClr val="accent2">
                <a:shade val="45000"/>
                <a:satMod val="135000"/>
              </a:schemeClr>
              <a:prstClr val="white"/>
            </a:duotone>
          </a:blip>
          <a:stretch>
            <a:fillRect/>
          </a:stretch>
        </p:blipFill>
        <p:spPr>
          <a:xfrm>
            <a:off x="18301761" y="8396306"/>
            <a:ext cx="1256569" cy="1256569"/>
          </a:xfrm>
          <a:prstGeom prst="rect">
            <a:avLst/>
          </a:prstGeom>
        </p:spPr>
      </p:pic>
      <p:pic>
        <p:nvPicPr>
          <p:cNvPr id="9" name="Picture 8">
            <a:extLst>
              <a:ext uri="{FF2B5EF4-FFF2-40B4-BE49-F238E27FC236}">
                <a16:creationId xmlns:a16="http://schemas.microsoft.com/office/drawing/2014/main" id="{8C8AB07E-1614-7C9E-D595-D058B315B07C}"/>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3581"/>
                    </a14:imgEffect>
                    <a14:imgEffect>
                      <a14:saturation sat="400000"/>
                    </a14:imgEffect>
                  </a14:imgLayer>
                </a14:imgProps>
              </a:ext>
            </a:extLst>
          </a:blip>
          <a:srcRect l="39195" t="14900" r="40524" b="20562"/>
          <a:stretch/>
        </p:blipFill>
        <p:spPr>
          <a:xfrm>
            <a:off x="19818457" y="5001623"/>
            <a:ext cx="1287554" cy="2048673"/>
          </a:xfrm>
          <a:prstGeom prst="rect">
            <a:avLst/>
          </a:prstGeom>
        </p:spPr>
      </p:pic>
      <p:pic>
        <p:nvPicPr>
          <p:cNvPr id="10" name="Picture 9">
            <a:extLst>
              <a:ext uri="{FF2B5EF4-FFF2-40B4-BE49-F238E27FC236}">
                <a16:creationId xmlns:a16="http://schemas.microsoft.com/office/drawing/2014/main" id="{3FDDE963-D61F-AF9D-BA7D-AB3DAD6465CC}"/>
              </a:ext>
            </a:extLst>
          </p:cNvPr>
          <p:cNvPicPr>
            <a:picLocks noChangeAspect="1"/>
          </p:cNvPicPr>
          <p:nvPr/>
        </p:nvPicPr>
        <p:blipFill>
          <a:blip r:embed="rId9">
            <a:duotone>
              <a:schemeClr val="accent2">
                <a:shade val="45000"/>
                <a:satMod val="135000"/>
              </a:schemeClr>
              <a:prstClr val="white"/>
            </a:duotone>
          </a:blip>
          <a:stretch>
            <a:fillRect/>
          </a:stretch>
        </p:blipFill>
        <p:spPr>
          <a:xfrm>
            <a:off x="19759882" y="7478260"/>
            <a:ext cx="1404704" cy="1404704"/>
          </a:xfrm>
          <a:prstGeom prst="rect">
            <a:avLst/>
          </a:prstGeom>
        </p:spPr>
      </p:pic>
      <p:pic>
        <p:nvPicPr>
          <p:cNvPr id="12" name="Picture 11">
            <a:extLst>
              <a:ext uri="{FF2B5EF4-FFF2-40B4-BE49-F238E27FC236}">
                <a16:creationId xmlns:a16="http://schemas.microsoft.com/office/drawing/2014/main" id="{4B4A7FEB-2B5D-FBB9-5DD8-4F90C49603E3}"/>
              </a:ext>
            </a:extLst>
          </p:cNvPr>
          <p:cNvPicPr>
            <a:picLocks noChangeAspect="1"/>
          </p:cNvPicPr>
          <p:nvPr/>
        </p:nvPicPr>
        <p:blipFill>
          <a:blip r:embed="rId10">
            <a:duotone>
              <a:schemeClr val="accent2">
                <a:shade val="45000"/>
                <a:satMod val="135000"/>
              </a:schemeClr>
              <a:prstClr val="white"/>
            </a:duotone>
          </a:blip>
          <a:stretch>
            <a:fillRect/>
          </a:stretch>
        </p:blipFill>
        <p:spPr>
          <a:xfrm>
            <a:off x="18962229" y="9398486"/>
            <a:ext cx="1808249" cy="1808249"/>
          </a:xfrm>
          <a:prstGeom prst="rect">
            <a:avLst/>
          </a:prstGeom>
        </p:spPr>
      </p:pic>
      <p:pic>
        <p:nvPicPr>
          <p:cNvPr id="16" name="Picture 15">
            <a:extLst>
              <a:ext uri="{FF2B5EF4-FFF2-40B4-BE49-F238E27FC236}">
                <a16:creationId xmlns:a16="http://schemas.microsoft.com/office/drawing/2014/main" id="{D05E3F1E-47DC-36A6-57F3-ADEAC693308B}"/>
              </a:ext>
            </a:extLst>
          </p:cNvPr>
          <p:cNvPicPr>
            <a:picLocks noChangeAspect="1"/>
          </p:cNvPicPr>
          <p:nvPr/>
        </p:nvPicPr>
        <p:blipFill>
          <a:blip r:embed="rId11">
            <a:duotone>
              <a:schemeClr val="accent2">
                <a:shade val="45000"/>
                <a:satMod val="135000"/>
              </a:schemeClr>
              <a:prstClr val="white"/>
            </a:duotone>
          </a:blip>
          <a:stretch>
            <a:fillRect/>
          </a:stretch>
        </p:blipFill>
        <p:spPr>
          <a:xfrm>
            <a:off x="18173034" y="6071329"/>
            <a:ext cx="1404704" cy="1404704"/>
          </a:xfrm>
          <a:prstGeom prst="rect">
            <a:avLst/>
          </a:prstGeom>
        </p:spPr>
      </p:pic>
      <p:pic>
        <p:nvPicPr>
          <p:cNvPr id="22" name="Picture 21">
            <a:extLst>
              <a:ext uri="{FF2B5EF4-FFF2-40B4-BE49-F238E27FC236}">
                <a16:creationId xmlns:a16="http://schemas.microsoft.com/office/drawing/2014/main" id="{689EC320-627D-241D-0D0D-3BFD98D69499}"/>
              </a:ext>
            </a:extLst>
          </p:cNvPr>
          <p:cNvPicPr>
            <a:picLocks noChangeAspect="1"/>
          </p:cNvPicPr>
          <p:nvPr/>
        </p:nvPicPr>
        <p:blipFill>
          <a:blip r:embed="rId12">
            <a:duotone>
              <a:schemeClr val="accent1">
                <a:shade val="45000"/>
                <a:satMod val="135000"/>
              </a:schemeClr>
              <a:prstClr val="white"/>
            </a:duotone>
          </a:blip>
          <a:stretch>
            <a:fillRect/>
          </a:stretch>
        </p:blipFill>
        <p:spPr>
          <a:xfrm>
            <a:off x="10748453" y="5909803"/>
            <a:ext cx="2053890" cy="2053890"/>
          </a:xfrm>
          <a:prstGeom prst="rect">
            <a:avLst/>
          </a:prstGeom>
        </p:spPr>
      </p:pic>
      <p:pic>
        <p:nvPicPr>
          <p:cNvPr id="24" name="Picture 23">
            <a:extLst>
              <a:ext uri="{FF2B5EF4-FFF2-40B4-BE49-F238E27FC236}">
                <a16:creationId xmlns:a16="http://schemas.microsoft.com/office/drawing/2014/main" id="{0F51A2C5-A286-A2DB-B16B-6A049F6318EC}"/>
              </a:ext>
            </a:extLst>
          </p:cNvPr>
          <p:cNvPicPr>
            <a:picLocks noChangeAspect="1"/>
          </p:cNvPicPr>
          <p:nvPr/>
        </p:nvPicPr>
        <p:blipFill>
          <a:blip r:embed="rId13">
            <a:duotone>
              <a:schemeClr val="accent1">
                <a:shade val="45000"/>
                <a:satMod val="135000"/>
              </a:schemeClr>
              <a:prstClr val="white"/>
            </a:duotone>
          </a:blip>
          <a:stretch>
            <a:fillRect/>
          </a:stretch>
        </p:blipFill>
        <p:spPr>
          <a:xfrm>
            <a:off x="10957100" y="8442331"/>
            <a:ext cx="2223132" cy="2223132"/>
          </a:xfrm>
          <a:prstGeom prst="rect">
            <a:avLst/>
          </a:prstGeom>
        </p:spPr>
      </p:pic>
      <p:pic>
        <p:nvPicPr>
          <p:cNvPr id="25" name="Picture 24">
            <a:extLst>
              <a:ext uri="{FF2B5EF4-FFF2-40B4-BE49-F238E27FC236}">
                <a16:creationId xmlns:a16="http://schemas.microsoft.com/office/drawing/2014/main" id="{66C1783E-FC20-2E0F-8F0D-BA199850D3F8}"/>
              </a:ext>
            </a:extLst>
          </p:cNvPr>
          <p:cNvPicPr>
            <a:picLocks noChangeAspect="1"/>
          </p:cNvPicPr>
          <p:nvPr/>
        </p:nvPicPr>
        <p:blipFill>
          <a:blip r:embed="rId14">
            <a:duotone>
              <a:schemeClr val="accent3">
                <a:shade val="45000"/>
                <a:satMod val="135000"/>
              </a:schemeClr>
              <a:prstClr val="white"/>
            </a:duotone>
          </a:blip>
          <a:stretch>
            <a:fillRect/>
          </a:stretch>
        </p:blipFill>
        <p:spPr>
          <a:xfrm>
            <a:off x="4995321" y="5295782"/>
            <a:ext cx="1739136" cy="1739136"/>
          </a:xfrm>
          <a:prstGeom prst="rect">
            <a:avLst/>
          </a:prstGeom>
        </p:spPr>
      </p:pic>
      <p:pic>
        <p:nvPicPr>
          <p:cNvPr id="26" name="Picture 25">
            <a:extLst>
              <a:ext uri="{FF2B5EF4-FFF2-40B4-BE49-F238E27FC236}">
                <a16:creationId xmlns:a16="http://schemas.microsoft.com/office/drawing/2014/main" id="{10CF1777-0EBC-D837-3B45-89F12FD2775C}"/>
              </a:ext>
            </a:extLst>
          </p:cNvPr>
          <p:cNvPicPr>
            <a:picLocks noChangeAspect="1"/>
          </p:cNvPicPr>
          <p:nvPr/>
        </p:nvPicPr>
        <p:blipFill>
          <a:blip r:embed="rId15">
            <a:duotone>
              <a:schemeClr val="accent3">
                <a:shade val="45000"/>
                <a:satMod val="135000"/>
              </a:schemeClr>
              <a:prstClr val="white"/>
            </a:duotone>
          </a:blip>
          <a:stretch>
            <a:fillRect/>
          </a:stretch>
        </p:blipFill>
        <p:spPr>
          <a:xfrm>
            <a:off x="2262575" y="4883506"/>
            <a:ext cx="2375647" cy="2375647"/>
          </a:xfrm>
          <a:prstGeom prst="rect">
            <a:avLst/>
          </a:prstGeom>
        </p:spPr>
      </p:pic>
      <p:pic>
        <p:nvPicPr>
          <p:cNvPr id="27" name="Picture 26">
            <a:extLst>
              <a:ext uri="{FF2B5EF4-FFF2-40B4-BE49-F238E27FC236}">
                <a16:creationId xmlns:a16="http://schemas.microsoft.com/office/drawing/2014/main" id="{042737E4-5A5E-FBFA-35CE-1641989F2585}"/>
              </a:ext>
            </a:extLst>
          </p:cNvPr>
          <p:cNvPicPr>
            <a:picLocks noChangeAspect="1"/>
          </p:cNvPicPr>
          <p:nvPr/>
        </p:nvPicPr>
        <p:blipFill>
          <a:blip r:embed="rId16">
            <a:duotone>
              <a:schemeClr val="accent3">
                <a:shade val="45000"/>
                <a:satMod val="135000"/>
              </a:schemeClr>
              <a:prstClr val="white"/>
            </a:duotone>
          </a:blip>
          <a:stretch>
            <a:fillRect/>
          </a:stretch>
        </p:blipFill>
        <p:spPr>
          <a:xfrm>
            <a:off x="2475041" y="7963693"/>
            <a:ext cx="1697486" cy="1697486"/>
          </a:xfrm>
          <a:prstGeom prst="rect">
            <a:avLst/>
          </a:prstGeom>
        </p:spPr>
      </p:pic>
      <p:pic>
        <p:nvPicPr>
          <p:cNvPr id="28" name="Picture 27">
            <a:extLst>
              <a:ext uri="{FF2B5EF4-FFF2-40B4-BE49-F238E27FC236}">
                <a16:creationId xmlns:a16="http://schemas.microsoft.com/office/drawing/2014/main" id="{9D1C30A3-4042-D260-A790-9FBA97A9388C}"/>
              </a:ext>
            </a:extLst>
          </p:cNvPr>
          <p:cNvPicPr>
            <a:picLocks noChangeAspect="1"/>
          </p:cNvPicPr>
          <p:nvPr/>
        </p:nvPicPr>
        <p:blipFill>
          <a:blip r:embed="rId17">
            <a:duotone>
              <a:schemeClr val="accent3">
                <a:shade val="45000"/>
                <a:satMod val="135000"/>
              </a:schemeClr>
              <a:prstClr val="white"/>
            </a:duotone>
          </a:blip>
          <a:stretch>
            <a:fillRect/>
          </a:stretch>
        </p:blipFill>
        <p:spPr>
          <a:xfrm>
            <a:off x="5178027" y="7689169"/>
            <a:ext cx="2140153" cy="2140153"/>
          </a:xfrm>
          <a:prstGeom prst="rect">
            <a:avLst/>
          </a:prstGeom>
        </p:spPr>
      </p:pic>
      <p:pic>
        <p:nvPicPr>
          <p:cNvPr id="3074" name="Picture 2" descr="Report free icon">
            <a:extLst>
              <a:ext uri="{FF2B5EF4-FFF2-40B4-BE49-F238E27FC236}">
                <a16:creationId xmlns:a16="http://schemas.microsoft.com/office/drawing/2014/main" id="{30148764-C6B6-4866-2339-75F7E650B463}"/>
              </a:ext>
            </a:extLst>
          </p:cNvPr>
          <p:cNvPicPr>
            <a:picLocks noChangeAspect="1" noChangeArrowheads="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75204" y="1018613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fi free icon">
            <a:extLst>
              <a:ext uri="{FF2B5EF4-FFF2-40B4-BE49-F238E27FC236}">
                <a16:creationId xmlns:a16="http://schemas.microsoft.com/office/drawing/2014/main" id="{945982B1-FE4B-1829-A109-155464FA89AE}"/>
              </a:ext>
            </a:extLst>
          </p:cNvPr>
          <p:cNvPicPr>
            <a:picLocks noChangeAspect="1" noChangeArrowheads="1"/>
          </p:cNvPicPr>
          <p:nvPr/>
        </p:nvPicPr>
        <p:blipFill>
          <a:blip r:embed="rId1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58156" y="6631715"/>
            <a:ext cx="2438399" cy="24383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Wifi free icon">
            <a:extLst>
              <a:ext uri="{FF2B5EF4-FFF2-40B4-BE49-F238E27FC236}">
                <a16:creationId xmlns:a16="http://schemas.microsoft.com/office/drawing/2014/main" id="{16D82B3E-9E7D-C16D-1D13-117269D85459}"/>
              </a:ext>
            </a:extLst>
          </p:cNvPr>
          <p:cNvPicPr>
            <a:picLocks noChangeAspect="1" noChangeArrowheads="1"/>
          </p:cNvPicPr>
          <p:nvPr/>
        </p:nvPicPr>
        <p:blipFill>
          <a:blip r:embed="rId1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1316" y="6535437"/>
            <a:ext cx="2438399" cy="24383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twork free icon">
            <a:extLst>
              <a:ext uri="{FF2B5EF4-FFF2-40B4-BE49-F238E27FC236}">
                <a16:creationId xmlns:a16="http://schemas.microsoft.com/office/drawing/2014/main" id="{D6555735-94F3-1988-A899-87620A444929}"/>
              </a:ext>
            </a:extLst>
          </p:cNvPr>
          <p:cNvPicPr>
            <a:picLocks noChangeAspect="1" noChangeArrowheads="1"/>
          </p:cNvPicPr>
          <p:nvPr/>
        </p:nvPicPr>
        <p:blipFill>
          <a:blip r:embed="rId2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0232" y="4327647"/>
            <a:ext cx="1797862" cy="1797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7"/>
          <p:cNvSpPr txBox="1"/>
          <p:nvPr/>
        </p:nvSpPr>
        <p:spPr>
          <a:xfrm>
            <a:off x="8825236" y="2610378"/>
            <a:ext cx="6733500" cy="204158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55197"/>
              </a:buClr>
              <a:buSzPts val="5400"/>
              <a:buFont typeface="Calibri"/>
              <a:buNone/>
            </a:pPr>
            <a:br>
              <a:rPr lang="ar-EG" sz="5400" b="1" dirty="0">
                <a:solidFill>
                  <a:srgbClr val="755197"/>
                </a:solidFill>
                <a:latin typeface="Calibri"/>
                <a:ea typeface="Calibri"/>
                <a:cs typeface="Calibri"/>
                <a:sym typeface="Calibri"/>
              </a:rPr>
            </a:br>
            <a:r>
              <a:rPr lang="ar-SA" sz="7200" b="1" dirty="0">
                <a:solidFill>
                  <a:srgbClr val="755197"/>
                </a:solidFill>
                <a:latin typeface="Calibri"/>
                <a:ea typeface="Calibri"/>
                <a:cs typeface="Calibri"/>
                <a:sym typeface="Calibri"/>
              </a:rPr>
              <a:t>المستخدمين</a:t>
            </a:r>
            <a:endParaRPr sz="5400" b="1" i="0" u="none" strike="noStrike" cap="none" dirty="0">
              <a:solidFill>
                <a:srgbClr val="755197"/>
              </a:solidFill>
              <a:latin typeface="Calibri"/>
              <a:ea typeface="Calibri"/>
              <a:cs typeface="Calibri"/>
              <a:sym typeface="Calibri"/>
            </a:endParaRPr>
          </a:p>
        </p:txBody>
      </p:sp>
      <p:pic>
        <p:nvPicPr>
          <p:cNvPr id="109" name="Google Shape;109;p7"/>
          <p:cNvPicPr preferRelativeResize="0"/>
          <p:nvPr/>
        </p:nvPicPr>
        <p:blipFill>
          <a:blip r:embed="rId3">
            <a:alphaModFix/>
          </a:blip>
          <a:stretch>
            <a:fillRect/>
          </a:stretch>
        </p:blipFill>
        <p:spPr>
          <a:xfrm>
            <a:off x="260479" y="9"/>
            <a:ext cx="4429125" cy="1914525"/>
          </a:xfrm>
          <a:prstGeom prst="rect">
            <a:avLst/>
          </a:prstGeom>
          <a:noFill/>
          <a:ln>
            <a:noFill/>
          </a:ln>
        </p:spPr>
      </p:pic>
      <p:pic>
        <p:nvPicPr>
          <p:cNvPr id="3" name="Picture 2">
            <a:extLst>
              <a:ext uri="{FF2B5EF4-FFF2-40B4-BE49-F238E27FC236}">
                <a16:creationId xmlns:a16="http://schemas.microsoft.com/office/drawing/2014/main" id="{AD5DD9BC-15B6-3302-4C69-94F4E315B49D}"/>
              </a:ext>
            </a:extLst>
          </p:cNvPr>
          <p:cNvPicPr>
            <a:picLocks noChangeAspect="1"/>
          </p:cNvPicPr>
          <p:nvPr/>
        </p:nvPicPr>
        <p:blipFill>
          <a:blip r:embed="rId4">
            <a:duotone>
              <a:schemeClr val="accent2">
                <a:shade val="45000"/>
                <a:satMod val="135000"/>
              </a:schemeClr>
              <a:prstClr val="white"/>
            </a:duotone>
          </a:blip>
          <a:stretch>
            <a:fillRect/>
          </a:stretch>
        </p:blipFill>
        <p:spPr>
          <a:xfrm>
            <a:off x="5613217" y="3123883"/>
            <a:ext cx="2277715" cy="2277715"/>
          </a:xfrm>
          <a:prstGeom prst="rect">
            <a:avLst/>
          </a:prstGeom>
        </p:spPr>
      </p:pic>
      <p:grpSp>
        <p:nvGrpSpPr>
          <p:cNvPr id="7" name="Group 6">
            <a:extLst>
              <a:ext uri="{FF2B5EF4-FFF2-40B4-BE49-F238E27FC236}">
                <a16:creationId xmlns:a16="http://schemas.microsoft.com/office/drawing/2014/main" id="{804E7599-7245-5D85-AB00-106FE282EA0A}"/>
              </a:ext>
            </a:extLst>
          </p:cNvPr>
          <p:cNvGrpSpPr/>
          <p:nvPr/>
        </p:nvGrpSpPr>
        <p:grpSpPr>
          <a:xfrm>
            <a:off x="2058113" y="6293337"/>
            <a:ext cx="19303800" cy="4042132"/>
            <a:chOff x="2058113" y="6880467"/>
            <a:chExt cx="19303800" cy="4042132"/>
          </a:xfrm>
        </p:grpSpPr>
        <p:sp>
          <p:nvSpPr>
            <p:cNvPr id="108" name="Google Shape;108;p7"/>
            <p:cNvSpPr txBox="1"/>
            <p:nvPr/>
          </p:nvSpPr>
          <p:spPr>
            <a:xfrm>
              <a:off x="2058113" y="6880467"/>
              <a:ext cx="19303800" cy="4042132"/>
            </a:xfrm>
            <a:prstGeom prst="rect">
              <a:avLst/>
            </a:prstGeom>
            <a:noFill/>
            <a:ln w="57150" cap="flat" cmpd="sng">
              <a:solidFill>
                <a:srgbClr val="755197"/>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000"/>
                <a:buFont typeface="Helvetica Neue"/>
                <a:buNone/>
              </a:pPr>
              <a:r>
                <a:rPr lang="ar-SA" sz="3000" b="1" dirty="0">
                  <a:latin typeface="Helvetica Neue"/>
                  <a:ea typeface="Helvetica Neue"/>
                  <a:cs typeface="Helvetica Neue"/>
                  <a:sym typeface="Helvetica Neue"/>
                </a:rPr>
                <a:t>		</a:t>
              </a:r>
              <a:r>
                <a:rPr lang="ar-SA" sz="3200" b="1" dirty="0">
                  <a:solidFill>
                    <a:schemeClr val="accent1">
                      <a:lumMod val="75000"/>
                    </a:schemeClr>
                  </a:solidFill>
                  <a:latin typeface="Calibri"/>
                  <a:cs typeface="Calibri"/>
                  <a:sym typeface="Helvetica Neue"/>
                </a:rPr>
                <a:t>الأشخاص المهتمين بتقليل مستويات التوتر</a:t>
              </a:r>
              <a:endParaRPr sz="3200" b="1" dirty="0">
                <a:solidFill>
                  <a:schemeClr val="accent1">
                    <a:lumMod val="75000"/>
                  </a:schemeClr>
                </a:solidFill>
                <a:latin typeface="Calibri"/>
                <a:cs typeface="Calibri"/>
                <a:sym typeface="Helvetica Neue"/>
              </a:endParaRPr>
            </a:p>
            <a:p>
              <a:pPr marL="0" marR="0" lvl="0" indent="0" algn="r" rtl="1">
                <a:lnSpc>
                  <a:spcPct val="100000"/>
                </a:lnSpc>
                <a:spcBef>
                  <a:spcPts val="0"/>
                </a:spcBef>
                <a:spcAft>
                  <a:spcPts val="0"/>
                </a:spcAft>
                <a:buClr>
                  <a:srgbClr val="000000"/>
                </a:buClr>
                <a:buSzPts val="3600"/>
                <a:buFont typeface="Arial"/>
                <a:buNone/>
              </a:pPr>
              <a:endParaRPr sz="36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600"/>
                <a:buFont typeface="Helvetica Neue"/>
                <a:buNone/>
              </a:pPr>
              <a:r>
                <a:rPr lang="ar-SA" sz="3600" b="1" i="0" u="none" strike="noStrike" cap="none" dirty="0">
                  <a:solidFill>
                    <a:srgbClr val="000000"/>
                  </a:solidFill>
                  <a:latin typeface="Helvetica Neue"/>
                  <a:ea typeface="Helvetica Neue"/>
                  <a:cs typeface="Helvetica Neue"/>
                  <a:sym typeface="Helvetica Neue"/>
                </a:rPr>
                <a:t>		</a:t>
              </a:r>
              <a:r>
                <a:rPr lang="ar-SA" sz="3200" b="1" dirty="0">
                  <a:solidFill>
                    <a:schemeClr val="accent1">
                      <a:lumMod val="75000"/>
                    </a:schemeClr>
                  </a:solidFill>
                  <a:latin typeface="Calibri"/>
                  <a:cs typeface="Calibri"/>
                  <a:sym typeface="Helvetica Neue"/>
                </a:rPr>
                <a:t>المرضى المنومين في العناية المركزة</a:t>
              </a:r>
              <a:endParaRPr sz="3000" b="1"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r" rtl="1">
                <a:lnSpc>
                  <a:spcPct val="100000"/>
                </a:lnSpc>
                <a:spcBef>
                  <a:spcPts val="0"/>
                </a:spcBef>
                <a:spcAft>
                  <a:spcPts val="0"/>
                </a:spcAft>
                <a:buClr>
                  <a:srgbClr val="000000"/>
                </a:buClr>
                <a:buSzPts val="3000"/>
                <a:buFont typeface="Helvetica Neue"/>
                <a:buNone/>
              </a:pPr>
              <a:r>
                <a:rPr lang="ar-SA" sz="3000" b="1" i="0" u="none" strike="noStrike" cap="none" dirty="0">
                  <a:solidFill>
                    <a:srgbClr val="000000"/>
                  </a:solidFill>
                  <a:latin typeface="Helvetica Neue"/>
                  <a:ea typeface="Helvetica Neue"/>
                  <a:cs typeface="Helvetica Neue"/>
                  <a:sym typeface="Helvetica Neue"/>
                </a:rPr>
                <a:t>		</a:t>
              </a:r>
              <a:r>
                <a:rPr lang="ar-SA" sz="3200" b="1" dirty="0">
                  <a:solidFill>
                    <a:schemeClr val="accent1">
                      <a:lumMod val="75000"/>
                    </a:schemeClr>
                  </a:solidFill>
                  <a:latin typeface="Calibri"/>
                  <a:cs typeface="Calibri"/>
                  <a:sym typeface="Helvetica Neue"/>
                </a:rPr>
                <a:t>المؤسسات المهتمة بتوفير بيئة عمل صحية لموظفيها</a:t>
              </a:r>
              <a:endParaRPr sz="3200" b="1" dirty="0">
                <a:solidFill>
                  <a:schemeClr val="accent1">
                    <a:lumMod val="75000"/>
                  </a:schemeClr>
                </a:solidFill>
                <a:latin typeface="Calibri"/>
                <a:cs typeface="Calibri"/>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3000"/>
                <a:buFont typeface="Helvetica Neue"/>
                <a:buNone/>
              </a:pPr>
              <a:endParaRPr sz="3000" b="1" i="0" u="none" strike="noStrike" cap="none" dirty="0">
                <a:solidFill>
                  <a:srgbClr val="000000"/>
                </a:solid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CD4E6413-46BC-47E5-B04C-64953C217A9B}"/>
                </a:ext>
              </a:extLst>
            </p:cNvPr>
            <p:cNvPicPr>
              <a:picLocks noChangeAspect="1"/>
            </p:cNvPicPr>
            <p:nvPr/>
          </p:nvPicPr>
          <p:blipFill>
            <a:blip r:embed="rId4">
              <a:duotone>
                <a:schemeClr val="accent2">
                  <a:shade val="45000"/>
                  <a:satMod val="135000"/>
                </a:schemeClr>
                <a:prstClr val="white"/>
              </a:duotone>
            </a:blip>
            <a:stretch>
              <a:fillRect/>
            </a:stretch>
          </p:blipFill>
          <p:spPr>
            <a:xfrm>
              <a:off x="19625051" y="9401228"/>
              <a:ext cx="527607" cy="527607"/>
            </a:xfrm>
            <a:prstGeom prst="rect">
              <a:avLst/>
            </a:prstGeom>
          </p:spPr>
        </p:pic>
        <p:pic>
          <p:nvPicPr>
            <p:cNvPr id="5" name="Picture 4">
              <a:extLst>
                <a:ext uri="{FF2B5EF4-FFF2-40B4-BE49-F238E27FC236}">
                  <a16:creationId xmlns:a16="http://schemas.microsoft.com/office/drawing/2014/main" id="{452795C0-1BAE-DDAB-C24C-A5CD500D6B29}"/>
                </a:ext>
              </a:extLst>
            </p:cNvPr>
            <p:cNvPicPr>
              <a:picLocks noChangeAspect="1"/>
            </p:cNvPicPr>
            <p:nvPr/>
          </p:nvPicPr>
          <p:blipFill>
            <a:blip r:embed="rId4">
              <a:duotone>
                <a:schemeClr val="accent2">
                  <a:shade val="45000"/>
                  <a:satMod val="135000"/>
                </a:schemeClr>
                <a:prstClr val="white"/>
              </a:duotone>
            </a:blip>
            <a:stretch>
              <a:fillRect/>
            </a:stretch>
          </p:blipFill>
          <p:spPr>
            <a:xfrm>
              <a:off x="19625051" y="8453619"/>
              <a:ext cx="527607" cy="527607"/>
            </a:xfrm>
            <a:prstGeom prst="rect">
              <a:avLst/>
            </a:prstGeom>
          </p:spPr>
        </p:pic>
        <p:pic>
          <p:nvPicPr>
            <p:cNvPr id="6" name="Picture 5">
              <a:extLst>
                <a:ext uri="{FF2B5EF4-FFF2-40B4-BE49-F238E27FC236}">
                  <a16:creationId xmlns:a16="http://schemas.microsoft.com/office/drawing/2014/main" id="{EE4135B9-8D37-48C8-8486-DD1ABE16117D}"/>
                </a:ext>
              </a:extLst>
            </p:cNvPr>
            <p:cNvPicPr>
              <a:picLocks noChangeAspect="1"/>
            </p:cNvPicPr>
            <p:nvPr/>
          </p:nvPicPr>
          <p:blipFill>
            <a:blip r:embed="rId4">
              <a:duotone>
                <a:schemeClr val="accent2">
                  <a:shade val="45000"/>
                  <a:satMod val="135000"/>
                </a:schemeClr>
                <a:prstClr val="white"/>
              </a:duotone>
            </a:blip>
            <a:stretch>
              <a:fillRect/>
            </a:stretch>
          </p:blipFill>
          <p:spPr>
            <a:xfrm>
              <a:off x="19625052" y="7400045"/>
              <a:ext cx="527607" cy="527607"/>
            </a:xfrm>
            <a:prstGeom prst="rect">
              <a:avLst/>
            </a:prstGeom>
          </p:spPr>
        </p:pic>
      </p:grpSp>
    </p:spTree>
  </p:cSld>
  <p:clrMapOvr>
    <a:masterClrMapping/>
  </p:clrMapOvr>
</p:sld>
</file>

<file path=ppt/theme/theme1.xml><?xml version="1.0" encoding="utf-8"?>
<a:theme xmlns:a="http://schemas.openxmlformats.org/drawingml/2006/main" name="White">
  <a:themeElements>
    <a:clrScheme name="JeelAIDM">
      <a:dk1>
        <a:srgbClr val="755197"/>
      </a:dk1>
      <a:lt1>
        <a:srgbClr val="FFFFFF"/>
      </a:lt1>
      <a:dk2>
        <a:srgbClr val="755197"/>
      </a:dk2>
      <a:lt2>
        <a:srgbClr val="FFFFFF"/>
      </a:lt2>
      <a:accent1>
        <a:srgbClr val="755197"/>
      </a:accent1>
      <a:accent2>
        <a:srgbClr val="F6A723"/>
      </a:accent2>
      <a:accent3>
        <a:srgbClr val="4B9ABA"/>
      </a:accent3>
      <a:accent4>
        <a:srgbClr val="3B4394"/>
      </a:accent4>
      <a:accent5>
        <a:srgbClr val="F0DE1C"/>
      </a:accent5>
      <a:accent6>
        <a:srgbClr val="67BFB5"/>
      </a:accent6>
      <a:hlink>
        <a:srgbClr val="3B4394"/>
      </a:hlink>
      <a:folHlink>
        <a:srgbClr val="7551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1174</TotalTime>
  <Words>599</Words>
  <Application>Microsoft Office PowerPoint</Application>
  <PresentationFormat>Custom</PresentationFormat>
  <Paragraphs>53</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Helvetica Neue Light</vt:lpstr>
      <vt:lpstr>Arial</vt:lpstr>
      <vt:lpstr>Cambria</vt:lpstr>
      <vt:lpstr>Yeseva One</vt:lpstr>
      <vt:lpstr>Calibri</vt:lpstr>
      <vt:lpstr>Lato</vt:lpstr>
      <vt:lpstr>Helvetica Neue</vt:lpstr>
      <vt:lpstr>Arial Narrow</vt:lpstr>
      <vt:lpstr>Times New Roman</vt:lpstr>
      <vt:lpstr>Calibri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Yomna Zahran</dc:creator>
  <cp:lastModifiedBy>Ghadah Alodaib</cp:lastModifiedBy>
  <cp:revision>15</cp:revision>
  <dcterms:modified xsi:type="dcterms:W3CDTF">2023-06-07T17:43:14Z</dcterms:modified>
</cp:coreProperties>
</file>